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1"/>
  </p:notesMasterIdLst>
  <p:handoutMasterIdLst>
    <p:handoutMasterId r:id="rId42"/>
  </p:handoutMasterIdLst>
  <p:sldIdLst>
    <p:sldId id="322" r:id="rId4"/>
    <p:sldId id="323" r:id="rId5"/>
    <p:sldId id="324" r:id="rId6"/>
    <p:sldId id="288" r:id="rId7"/>
    <p:sldId id="289" r:id="rId8"/>
    <p:sldId id="312" r:id="rId9"/>
    <p:sldId id="314" r:id="rId10"/>
    <p:sldId id="313" r:id="rId11"/>
    <p:sldId id="319" r:id="rId12"/>
    <p:sldId id="290" r:id="rId13"/>
    <p:sldId id="291" r:id="rId14"/>
    <p:sldId id="292" r:id="rId15"/>
    <p:sldId id="293" r:id="rId16"/>
    <p:sldId id="331" r:id="rId17"/>
    <p:sldId id="332" r:id="rId18"/>
    <p:sldId id="333" r:id="rId19"/>
    <p:sldId id="334" r:id="rId20"/>
    <p:sldId id="335" r:id="rId21"/>
    <p:sldId id="336" r:id="rId22"/>
    <p:sldId id="327" r:id="rId23"/>
    <p:sldId id="326" r:id="rId24"/>
    <p:sldId id="329" r:id="rId25"/>
    <p:sldId id="305" r:id="rId26"/>
    <p:sldId id="296" r:id="rId27"/>
    <p:sldId id="318" r:id="rId28"/>
    <p:sldId id="297" r:id="rId29"/>
    <p:sldId id="298" r:id="rId30"/>
    <p:sldId id="325" r:id="rId31"/>
    <p:sldId id="300" r:id="rId32"/>
    <p:sldId id="317" r:id="rId33"/>
    <p:sldId id="301" r:id="rId34"/>
    <p:sldId id="302" r:id="rId35"/>
    <p:sldId id="315" r:id="rId36"/>
    <p:sldId id="306" r:id="rId37"/>
    <p:sldId id="310" r:id="rId38"/>
    <p:sldId id="320" r:id="rId39"/>
    <p:sldId id="321" r:id="rId4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ABB88-2300-468D-BC22-9E13E8161BD1}" v="1" dt="2020-03-05T13:14:44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872" autoAdjust="0"/>
    <p:restoredTop sz="92824" autoAdjust="0"/>
  </p:normalViewPr>
  <p:slideViewPr>
    <p:cSldViewPr>
      <p:cViewPr varScale="1">
        <p:scale>
          <a:sx n="92" d="100"/>
          <a:sy n="92" d="100"/>
        </p:scale>
        <p:origin x="183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8886"/>
    </p:cViewPr>
  </p:sorterViewPr>
  <p:notesViewPr>
    <p:cSldViewPr>
      <p:cViewPr varScale="1">
        <p:scale>
          <a:sx n="82" d="100"/>
          <a:sy n="82" d="100"/>
        </p:scale>
        <p:origin x="3756" y="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Reiss" userId="a90d6cd88c30b6c6" providerId="LiveId" clId="{539ABB88-2300-468D-BC22-9E13E8161BD1}"/>
    <pc:docChg chg="modSld">
      <pc:chgData name="Josh Reiss" userId="a90d6cd88c30b6c6" providerId="LiveId" clId="{539ABB88-2300-468D-BC22-9E13E8161BD1}" dt="2020-03-05T13:35:12.652" v="16" actId="20577"/>
      <pc:docMkLst>
        <pc:docMk/>
      </pc:docMkLst>
      <pc:sldChg chg="modSp">
        <pc:chgData name="Josh Reiss" userId="a90d6cd88c30b6c6" providerId="LiveId" clId="{539ABB88-2300-468D-BC22-9E13E8161BD1}" dt="2020-03-05T13:35:12.652" v="16" actId="20577"/>
        <pc:sldMkLst>
          <pc:docMk/>
          <pc:sldMk cId="2208799167" sldId="334"/>
        </pc:sldMkLst>
        <pc:spChg chg="mod">
          <ac:chgData name="Josh Reiss" userId="a90d6cd88c30b6c6" providerId="LiveId" clId="{539ABB88-2300-468D-BC22-9E13E8161BD1}" dt="2020-03-05T13:35:12.652" v="16" actId="20577"/>
          <ac:spMkLst>
            <pc:docMk/>
            <pc:sldMk cId="2208799167" sldId="334"/>
            <ac:spMk id="17411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672" cy="5127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68"/>
            <a:ext cx="3076672" cy="512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088" y="9721868"/>
            <a:ext cx="3076672" cy="512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2E668-522B-45BD-8EED-02B5108C12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08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377B1E18-3DD7-4387-8F62-42E48FD871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90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2C1C9C-3A4E-467E-ACDA-9DDE23253C04}" type="slidenum">
              <a:rPr lang="en-US"/>
              <a:pPr/>
              <a:t>1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5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93AADF-FA8F-4E80-94C2-6427E1CB09A2}" type="slidenum">
              <a:rPr lang="en-US"/>
              <a:pPr/>
              <a:t>2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spcBef>
                <a:spcPts val="622"/>
              </a:spcBef>
            </a:pPr>
            <a:endParaRPr lang="en-US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789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lnSpc>
                <a:spcPct val="90000"/>
              </a:lnSpc>
              <a:spcBef>
                <a:spcPts val="622"/>
              </a:spcBef>
            </a:pPr>
            <a:endParaRPr lang="en-GB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0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spcBef>
                <a:spcPts val="622"/>
              </a:spcBef>
            </a:pPr>
            <a:endParaRPr lang="en-US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924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spcBef>
                <a:spcPts val="622"/>
              </a:spcBef>
            </a:pPr>
            <a:endParaRPr lang="en-US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4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30" indent="0" algn="ctr">
              <a:buNone/>
              <a:defRPr/>
            </a:lvl2pPr>
            <a:lvl3pPr marL="914259" indent="0" algn="ctr">
              <a:buNone/>
              <a:defRPr/>
            </a:lvl3pPr>
            <a:lvl4pPr marL="1371390" indent="0" algn="ctr">
              <a:buNone/>
              <a:defRPr/>
            </a:lvl4pPr>
            <a:lvl5pPr marL="1828519" indent="0" algn="ctr">
              <a:buNone/>
              <a:defRPr/>
            </a:lvl5pPr>
            <a:lvl6pPr marL="2285649" indent="0" algn="ctr">
              <a:buNone/>
              <a:defRPr/>
            </a:lvl6pPr>
            <a:lvl7pPr marL="2742780" indent="0" algn="ctr">
              <a:buNone/>
              <a:defRPr/>
            </a:lvl7pPr>
            <a:lvl8pPr marL="3199908" indent="0" algn="ctr">
              <a:buNone/>
              <a:defRPr/>
            </a:lvl8pPr>
            <a:lvl9pPr marL="365703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66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66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1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91" indent="0" algn="ctr">
              <a:buNone/>
              <a:defRPr/>
            </a:lvl2pPr>
            <a:lvl3pPr marL="642783" indent="0" algn="ctr">
              <a:buNone/>
              <a:defRPr/>
            </a:lvl3pPr>
            <a:lvl4pPr marL="964174" indent="0" algn="ctr">
              <a:buNone/>
              <a:defRPr/>
            </a:lvl4pPr>
            <a:lvl5pPr marL="1285565" indent="0" algn="ctr">
              <a:buNone/>
              <a:defRPr/>
            </a:lvl5pPr>
            <a:lvl6pPr marL="1606959" indent="0" algn="ctr">
              <a:buNone/>
              <a:defRPr/>
            </a:lvl6pPr>
            <a:lvl7pPr marL="1928348" indent="0" algn="ctr">
              <a:buNone/>
              <a:defRPr/>
            </a:lvl7pPr>
            <a:lvl8pPr marL="2249741" indent="0" algn="ctr">
              <a:buNone/>
              <a:defRPr/>
            </a:lvl8pPr>
            <a:lvl9pPr marL="257113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91" indent="0">
              <a:buNone/>
              <a:defRPr sz="1300"/>
            </a:lvl2pPr>
            <a:lvl3pPr marL="642783" indent="0">
              <a:buNone/>
              <a:defRPr sz="1100"/>
            </a:lvl3pPr>
            <a:lvl4pPr marL="964174" indent="0">
              <a:buNone/>
              <a:defRPr sz="1000"/>
            </a:lvl4pPr>
            <a:lvl5pPr marL="1285565" indent="0">
              <a:buNone/>
              <a:defRPr sz="1000"/>
            </a:lvl5pPr>
            <a:lvl6pPr marL="1606959" indent="0">
              <a:buNone/>
              <a:defRPr sz="1000"/>
            </a:lvl6pPr>
            <a:lvl7pPr marL="1928348" indent="0">
              <a:buNone/>
              <a:defRPr sz="1000"/>
            </a:lvl7pPr>
            <a:lvl8pPr marL="2249741" indent="0">
              <a:buNone/>
              <a:defRPr sz="1000"/>
            </a:lvl8pPr>
            <a:lvl9pPr marL="257113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67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973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1" y="273477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1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9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9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91" indent="0">
              <a:buNone/>
              <a:defRPr sz="2000"/>
            </a:lvl2pPr>
            <a:lvl3pPr marL="642783" indent="0">
              <a:buNone/>
              <a:defRPr sz="1700"/>
            </a:lvl3pPr>
            <a:lvl4pPr marL="964174" indent="0">
              <a:buNone/>
              <a:defRPr sz="1400"/>
            </a:lvl4pPr>
            <a:lvl5pPr marL="1285565" indent="0">
              <a:buNone/>
              <a:defRPr sz="1400"/>
            </a:lvl5pPr>
            <a:lvl6pPr marL="1606959" indent="0">
              <a:buNone/>
              <a:defRPr sz="1400"/>
            </a:lvl6pPr>
            <a:lvl7pPr marL="1928348" indent="0">
              <a:buNone/>
              <a:defRPr sz="1400"/>
            </a:lvl7pPr>
            <a:lvl8pPr marL="2249741" indent="0">
              <a:buNone/>
              <a:defRPr sz="1400"/>
            </a:lvl8pPr>
            <a:lvl9pPr marL="2571133" indent="0">
              <a:buNone/>
              <a:defRPr sz="14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9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3443" y="35720"/>
            <a:ext cx="2256979" cy="67687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12" y="35720"/>
            <a:ext cx="6663779" cy="67687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67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973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3443" y="35720"/>
            <a:ext cx="2256979" cy="67687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09" y="35720"/>
            <a:ext cx="6663779" cy="67687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9" y="1125538"/>
            <a:ext cx="4316412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316413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25538"/>
            <a:ext cx="87852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48" indent="-3428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36" indent="-285707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800">
          <a:solidFill>
            <a:schemeClr val="tx1"/>
          </a:solidFill>
          <a:latin typeface="+mn-lt"/>
        </a:defRPr>
      </a:lvl2pPr>
      <a:lvl3pPr marL="1142824" indent="-22856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599954" indent="-22856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085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2508" y="35720"/>
            <a:ext cx="9010055" cy="6518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9" tIns="35709" rIns="35709" bIns="3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368" y="794742"/>
            <a:ext cx="9010055" cy="6009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9" tIns="35709" rIns="35709" bIns="3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2" name="Line 3"/>
          <p:cNvSpPr>
            <a:spLocks noChangeShapeType="1"/>
          </p:cNvSpPr>
          <p:nvPr/>
        </p:nvSpPr>
        <p:spPr bwMode="auto">
          <a:xfrm rot="10800000" flipH="1">
            <a:off x="0" y="740048"/>
            <a:ext cx="9141768" cy="1116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defRPr/>
            </a:pPr>
            <a:endParaRPr lang="en-US" sz="3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321391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642783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964174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285565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410667" indent="-267826" algn="l" rtl="0" eaLnBrk="0" fontAlgn="base" hangingPunct="0">
        <a:spcBef>
          <a:spcPts val="422"/>
        </a:spcBef>
        <a:spcAft>
          <a:spcPct val="0"/>
        </a:spcAft>
        <a:buSzPct val="150000"/>
        <a:buFont typeface="Arial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67768" indent="-267826" algn="l" rtl="0" eaLnBrk="0" fontAlgn="base" hangingPunct="0">
        <a:spcBef>
          <a:spcPts val="422"/>
        </a:spcBef>
        <a:spcAft>
          <a:spcPct val="0"/>
        </a:spcAft>
        <a:buSzPct val="100000"/>
        <a:buFont typeface="Lucida Grande" charset="0"/>
        <a:buChar char="‣"/>
        <a:defRPr sz="25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035595" indent="-223186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348059" indent="-223186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660523" indent="-223186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981914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303305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2624696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2946088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91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3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74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65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959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348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741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133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2508" y="35720"/>
            <a:ext cx="9010055" cy="6518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368" y="794742"/>
            <a:ext cx="9010055" cy="6009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2" name="Line 3"/>
          <p:cNvSpPr>
            <a:spLocks noChangeShapeType="1"/>
          </p:cNvSpPr>
          <p:nvPr/>
        </p:nvSpPr>
        <p:spPr bwMode="auto">
          <a:xfrm rot="10800000" flipH="1">
            <a:off x="0" y="740048"/>
            <a:ext cx="9141768" cy="1116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defRPr/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32144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642882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964323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285763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410730" indent="-267867" algn="l" rtl="0" eaLnBrk="0" fontAlgn="base" hangingPunct="0">
        <a:spcBef>
          <a:spcPts val="422"/>
        </a:spcBef>
        <a:spcAft>
          <a:spcPct val="0"/>
        </a:spcAft>
        <a:buSzPct val="150000"/>
        <a:buFont typeface="Arial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67886" indent="-267867" algn="l" rtl="0" eaLnBrk="0" fontAlgn="base" hangingPunct="0">
        <a:spcBef>
          <a:spcPts val="422"/>
        </a:spcBef>
        <a:spcAft>
          <a:spcPct val="0"/>
        </a:spcAft>
        <a:buSzPct val="100000"/>
        <a:buFont typeface="Lucida Grande" charset="0"/>
        <a:buChar char="‣"/>
        <a:defRPr sz="25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035754" indent="-223222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348266" indent="-223222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660778" indent="-223222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982219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303659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2625100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2946541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WAV"/><Relationship Id="rId7" Type="http://schemas.openxmlformats.org/officeDocument/2006/relationships/image" Target="../media/image1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9.png"/><Relationship Id="rId4" Type="http://schemas.openxmlformats.org/officeDocument/2006/relationships/image" Target="../media/image25.wmf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22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3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7" Type="http://schemas.openxmlformats.org/officeDocument/2006/relationships/image" Target="../media/image10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4.xml"/><Relationship Id="rId4" Type="http://schemas.openxmlformats.org/officeDocument/2006/relationships/audio" Target="../media/media1.WAV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media" Target="../media/media2.WAV"/><Relationship Id="rId7" Type="http://schemas.openxmlformats.org/officeDocument/2006/relationships/slideLayout" Target="../slideLayouts/slideLayout2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0.png"/><Relationship Id="rId4" Type="http://schemas.openxmlformats.org/officeDocument/2006/relationships/audio" Target="../media/media2.WAV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media" Target="../media/media4.WAV"/><Relationship Id="rId13" Type="http://schemas.openxmlformats.org/officeDocument/2006/relationships/image" Target="../media/image8.png"/><Relationship Id="rId3" Type="http://schemas.openxmlformats.org/officeDocument/2006/relationships/audio" Target="../media/media1.WAV"/><Relationship Id="rId7" Type="http://schemas.openxmlformats.org/officeDocument/2006/relationships/audio" Target="../media/media3.WAV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microsoft.com/office/2007/relationships/media" Target="../media/media1.WAV"/><Relationship Id="rId16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6" Type="http://schemas.microsoft.com/office/2007/relationships/media" Target="../media/media3.WAV"/><Relationship Id="rId11" Type="http://schemas.openxmlformats.org/officeDocument/2006/relationships/image" Target="../media/image6.png"/><Relationship Id="rId5" Type="http://schemas.openxmlformats.org/officeDocument/2006/relationships/audio" Target="../media/media2.WAV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2.xml"/><Relationship Id="rId4" Type="http://schemas.microsoft.com/office/2007/relationships/media" Target="../media/media2.WAV"/><Relationship Id="rId9" Type="http://schemas.openxmlformats.org/officeDocument/2006/relationships/audio" Target="../media/media4.WAV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36712"/>
            <a:ext cx="7772400" cy="1470025"/>
          </a:xfrm>
        </p:spPr>
        <p:txBody>
          <a:bodyPr/>
          <a:lstStyle/>
          <a:p>
            <a:r>
              <a:rPr lang="en-GB"/>
              <a:t>Overdrive, Distortion and Fuzz</a:t>
            </a:r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9" y="2204864"/>
            <a:ext cx="6206301" cy="43924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895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Soft clipping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764704"/>
            <a:ext cx="8964613" cy="5904384"/>
          </a:xfrm>
        </p:spPr>
        <p:txBody>
          <a:bodyPr anchor="t"/>
          <a:lstStyle/>
          <a:p>
            <a:pPr marL="446401"/>
            <a:r>
              <a:rPr lang="en-US" sz="2800" dirty="0"/>
              <a:t>Another implementation of soft clipping</a:t>
            </a:r>
          </a:p>
          <a:p>
            <a:pPr marL="803520" lvl="1"/>
            <a:r>
              <a:rPr lang="en-US" sz="2400" dirty="0"/>
              <a:t>Exponential function grows </a:t>
            </a:r>
            <a:r>
              <a:rPr lang="en-US" sz="2400" dirty="0">
                <a:solidFill>
                  <a:srgbClr val="0000FF"/>
                </a:solidFill>
              </a:rPr>
              <a:t>gradually more nonlinear</a:t>
            </a:r>
            <a:r>
              <a:rPr lang="en-US" sz="2400" dirty="0"/>
              <a:t> as input gain increases</a:t>
            </a:r>
          </a:p>
          <a:p>
            <a:pPr marL="803520" lvl="1"/>
            <a:endParaRPr lang="en-US" sz="2400" dirty="0"/>
          </a:p>
          <a:p>
            <a:pPr marL="803520" lvl="1"/>
            <a:r>
              <a:rPr lang="en-US" sz="2400" dirty="0"/>
              <a:t>Asymptotically approaches clipping point</a:t>
            </a:r>
          </a:p>
          <a:p>
            <a:pPr marL="803520" lvl="1"/>
            <a:r>
              <a:rPr lang="en-US" sz="2400" dirty="0"/>
              <a:t>Sound examples: hard, soft (G = 10)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4039" y="2089550"/>
            <a:ext cx="3652242" cy="3839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3658" y="3804048"/>
            <a:ext cx="3211339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270" name="Rectangle 5"/>
          <p:cNvSpPr>
            <a:spLocks/>
          </p:cNvSpPr>
          <p:nvPr/>
        </p:nvSpPr>
        <p:spPr bwMode="auto">
          <a:xfrm>
            <a:off x="2414368" y="6383402"/>
            <a:ext cx="48731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Input</a:t>
            </a:r>
          </a:p>
        </p:txBody>
      </p:sp>
      <p:sp>
        <p:nvSpPr>
          <p:cNvPr id="11271" name="Rectangle 6"/>
          <p:cNvSpPr>
            <a:spLocks/>
          </p:cNvSpPr>
          <p:nvPr/>
        </p:nvSpPr>
        <p:spPr bwMode="auto">
          <a:xfrm rot="-5400000">
            <a:off x="583332" y="4910003"/>
            <a:ext cx="6572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11272" name="Rectangle 7"/>
          <p:cNvSpPr>
            <a:spLocks/>
          </p:cNvSpPr>
          <p:nvPr/>
        </p:nvSpPr>
        <p:spPr bwMode="auto">
          <a:xfrm>
            <a:off x="1491261" y="3445534"/>
            <a:ext cx="237718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Transfer function (G = 5)</a:t>
            </a:r>
          </a:p>
        </p:txBody>
      </p:sp>
      <p:pic>
        <p:nvPicPr>
          <p:cNvPr id="11273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18484" y="3804048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274" name="Rectangle 9"/>
          <p:cNvSpPr>
            <a:spLocks/>
          </p:cNvSpPr>
          <p:nvPr/>
        </p:nvSpPr>
        <p:spPr bwMode="auto">
          <a:xfrm>
            <a:off x="6352357" y="6383402"/>
            <a:ext cx="47602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Time</a:t>
            </a:r>
          </a:p>
        </p:txBody>
      </p:sp>
      <p:sp>
        <p:nvSpPr>
          <p:cNvPr id="11275" name="Rectangle 10"/>
          <p:cNvSpPr>
            <a:spLocks/>
          </p:cNvSpPr>
          <p:nvPr/>
        </p:nvSpPr>
        <p:spPr bwMode="auto">
          <a:xfrm rot="-5400000">
            <a:off x="4594994" y="4909446"/>
            <a:ext cx="6572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11276" name="Rectangle 11"/>
          <p:cNvSpPr>
            <a:spLocks/>
          </p:cNvSpPr>
          <p:nvPr/>
        </p:nvSpPr>
        <p:spPr bwMode="auto">
          <a:xfrm>
            <a:off x="5005090" y="3445535"/>
            <a:ext cx="3206006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cs typeface="Arial" charset="0"/>
                <a:sym typeface="Arial" charset="0"/>
              </a:rPr>
              <a:t>Hard</a:t>
            </a:r>
            <a:r>
              <a:rPr lang="en-US" sz="1700" dirty="0">
                <a:cs typeface="Arial" charset="0"/>
                <a:sym typeface="Arial" charset="0"/>
              </a:rPr>
              <a:t> vs. </a:t>
            </a:r>
            <a:r>
              <a:rPr lang="en-US" sz="1700" dirty="0">
                <a:solidFill>
                  <a:srgbClr val="0000FF"/>
                </a:solidFill>
                <a:cs typeface="Arial" charset="0"/>
                <a:sym typeface="Arial" charset="0"/>
              </a:rPr>
              <a:t>Soft</a:t>
            </a:r>
            <a:r>
              <a:rPr lang="en-US" sz="1700" dirty="0">
                <a:cs typeface="Arial" charset="0"/>
                <a:sym typeface="Arial" charset="0"/>
              </a:rPr>
              <a:t> clipping (sine input)</a:t>
            </a:r>
          </a:p>
        </p:txBody>
      </p:sp>
      <p:pic>
        <p:nvPicPr>
          <p:cNvPr id="13" name="Picture 12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25769" y="2875363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43691" y="2875363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Distortion in the frequency domain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US" dirty="0"/>
              <a:t>Distortion is a </a:t>
            </a:r>
            <a:r>
              <a:rPr lang="en-US" dirty="0">
                <a:solidFill>
                  <a:srgbClr val="0000FF"/>
                </a:solidFill>
              </a:rPr>
              <a:t>nonlinear</a:t>
            </a:r>
            <a:r>
              <a:rPr lang="en-US" dirty="0"/>
              <a:t> effect (why?)</a:t>
            </a:r>
          </a:p>
          <a:p>
            <a:pPr marL="803438" lvl="1" eaLnBrk="1" hangingPunct="1"/>
            <a:r>
              <a:rPr lang="en-US" dirty="0"/>
              <a:t> </a:t>
            </a:r>
          </a:p>
          <a:p>
            <a:pPr marL="803438" lvl="1" eaLnBrk="1" hangingPunct="1"/>
            <a:r>
              <a:rPr lang="en-US" dirty="0"/>
              <a:t>Nonlinearity introduces </a:t>
            </a:r>
            <a:r>
              <a:rPr lang="en-US" dirty="0">
                <a:solidFill>
                  <a:srgbClr val="0000FF"/>
                </a:solidFill>
              </a:rPr>
              <a:t>new frequency components </a:t>
            </a:r>
            <a:r>
              <a:rPr lang="en-US" dirty="0"/>
              <a:t>that weren’t present in original signal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759" y="1330524"/>
            <a:ext cx="3795117" cy="3303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1287" y="2945686"/>
            <a:ext cx="8602637" cy="3645545"/>
            <a:chOff x="23" y="23"/>
            <a:chExt cx="7707" cy="3266"/>
          </a:xfrm>
        </p:grpSpPr>
        <p:pic>
          <p:nvPicPr>
            <p:cNvPr id="1536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4" y="296"/>
              <a:ext cx="3360" cy="2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5367" name="Rectangle 5"/>
            <p:cNvSpPr>
              <a:spLocks/>
            </p:cNvSpPr>
            <p:nvPr/>
          </p:nvSpPr>
          <p:spPr bwMode="auto">
            <a:xfrm>
              <a:off x="1808" y="3055"/>
              <a:ext cx="447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Bin #</a:t>
              </a:r>
            </a:p>
          </p:txBody>
        </p:sp>
        <p:sp>
          <p:nvSpPr>
            <p:cNvPr id="15368" name="Rectangle 6"/>
            <p:cNvSpPr>
              <a:spLocks/>
            </p:cNvSpPr>
            <p:nvPr/>
          </p:nvSpPr>
          <p:spPr bwMode="auto">
            <a:xfrm rot="16200000">
              <a:off x="-529" y="1495"/>
              <a:ext cx="1338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Magnitude (dB)</a:t>
              </a:r>
            </a:p>
          </p:txBody>
        </p:sp>
        <p:sp>
          <p:nvSpPr>
            <p:cNvPr id="15369" name="Rectangle 7"/>
            <p:cNvSpPr>
              <a:spLocks/>
            </p:cNvSpPr>
            <p:nvPr/>
          </p:nvSpPr>
          <p:spPr bwMode="auto">
            <a:xfrm>
              <a:off x="768" y="23"/>
              <a:ext cx="2534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Fourier Transform: Sine input</a:t>
              </a:r>
            </a:p>
          </p:txBody>
        </p:sp>
        <p:pic>
          <p:nvPicPr>
            <p:cNvPr id="1537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10" y="296"/>
              <a:ext cx="3360" cy="2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5371" name="Rectangle 9"/>
            <p:cNvSpPr>
              <a:spLocks/>
            </p:cNvSpPr>
            <p:nvPr/>
          </p:nvSpPr>
          <p:spPr bwMode="auto">
            <a:xfrm>
              <a:off x="5770" y="3055"/>
              <a:ext cx="447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Bin #</a:t>
              </a:r>
            </a:p>
          </p:txBody>
        </p:sp>
        <p:sp>
          <p:nvSpPr>
            <p:cNvPr id="15372" name="Rectangle 10"/>
            <p:cNvSpPr>
              <a:spLocks/>
            </p:cNvSpPr>
            <p:nvPr/>
          </p:nvSpPr>
          <p:spPr bwMode="auto">
            <a:xfrm rot="16200000">
              <a:off x="3433" y="1423"/>
              <a:ext cx="1338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Magnitude (dB)</a:t>
              </a:r>
            </a:p>
          </p:txBody>
        </p:sp>
        <p:sp>
          <p:nvSpPr>
            <p:cNvPr id="15373" name="Rectangle 11"/>
            <p:cNvSpPr>
              <a:spLocks/>
            </p:cNvSpPr>
            <p:nvPr/>
          </p:nvSpPr>
          <p:spPr bwMode="auto">
            <a:xfrm>
              <a:off x="4258" y="23"/>
              <a:ext cx="3472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Fourier Transform: Hard clipping (G = 5)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 bldLvl="5" autoUpdateAnimBg="0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Distortion in the frequency domain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830461"/>
            <a:ext cx="9010055" cy="6009680"/>
          </a:xfrm>
        </p:spPr>
        <p:txBody>
          <a:bodyPr anchor="t"/>
          <a:lstStyle/>
          <a:p>
            <a:pPr marL="446356" eaLnBrk="1" hangingPunct="1"/>
            <a:r>
              <a:rPr lang="en-US" sz="2800" dirty="0"/>
              <a:t>Spectrum depends on </a:t>
            </a:r>
            <a:r>
              <a:rPr lang="en-US" sz="2800" dirty="0">
                <a:solidFill>
                  <a:srgbClr val="0000FF"/>
                </a:solidFill>
              </a:rPr>
              <a:t>amount and type</a:t>
            </a:r>
            <a:r>
              <a:rPr lang="en-US" sz="2800" dirty="0"/>
              <a:t> of distortion</a:t>
            </a:r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r>
              <a:rPr lang="en-US" sz="2500" dirty="0"/>
              <a:t>What’s special about the location of the new components?</a:t>
            </a:r>
          </a:p>
          <a:p>
            <a:pPr marL="803438" lvl="1" eaLnBrk="1" hangingPunct="1">
              <a:buFont typeface="Arial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Harmonics</a:t>
            </a:r>
            <a:r>
              <a:rPr lang="en-US" dirty="0"/>
              <a:t> (multiples) of the original, and specifically...</a:t>
            </a:r>
          </a:p>
          <a:p>
            <a:pPr marL="803438" lvl="1" eaLnBrk="1" hangingPunct="1">
              <a:buClr>
                <a:srgbClr val="0000FF"/>
              </a:buClr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Odd</a:t>
            </a:r>
            <a:r>
              <a:rPr lang="en-US" dirty="0">
                <a:solidFill>
                  <a:srgbClr val="0000FF"/>
                </a:solidFill>
              </a:rPr>
              <a:t> harmonics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851" y="1785937"/>
            <a:ext cx="3750469" cy="2946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5" y="1785937"/>
            <a:ext cx="3753818" cy="2946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6390" name="Rectangle 5"/>
          <p:cNvSpPr>
            <a:spLocks/>
          </p:cNvSpPr>
          <p:nvPr/>
        </p:nvSpPr>
        <p:spPr bwMode="auto">
          <a:xfrm>
            <a:off x="2264446" y="4820706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16391" name="Rectangle 6"/>
          <p:cNvSpPr>
            <a:spLocks/>
          </p:cNvSpPr>
          <p:nvPr/>
        </p:nvSpPr>
        <p:spPr bwMode="auto">
          <a:xfrm rot="16200000">
            <a:off x="-344043" y="3078860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16392" name="Rectangle 7"/>
          <p:cNvSpPr>
            <a:spLocks/>
          </p:cNvSpPr>
          <p:nvPr/>
        </p:nvSpPr>
        <p:spPr bwMode="auto">
          <a:xfrm>
            <a:off x="1033304" y="1436356"/>
            <a:ext cx="297196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Hard clipping: G = </a:t>
            </a:r>
            <a:r>
              <a:rPr lang="en-US" sz="1700" dirty="0">
                <a:solidFill>
                  <a:srgbClr val="0000FF"/>
                </a:solidFill>
                <a:cs typeface="Arial" charset="0"/>
                <a:sym typeface="Arial" charset="0"/>
              </a:rPr>
              <a:t>1.2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cs typeface="Arial" charset="0"/>
                <a:sym typeface="Arial" charset="0"/>
              </a:rPr>
              <a:t>5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, </a:t>
            </a:r>
            <a:r>
              <a:rPr lang="en-US" sz="1700" dirty="0">
                <a:solidFill>
                  <a:srgbClr val="00FF00"/>
                </a:solidFill>
                <a:cs typeface="Arial" charset="0"/>
                <a:sym typeface="Arial" charset="0"/>
              </a:rPr>
              <a:t>1000</a:t>
            </a:r>
          </a:p>
        </p:txBody>
      </p:sp>
      <p:sp>
        <p:nvSpPr>
          <p:cNvPr id="16393" name="Rectangle 8"/>
          <p:cNvSpPr>
            <a:spLocks/>
          </p:cNvSpPr>
          <p:nvPr/>
        </p:nvSpPr>
        <p:spPr bwMode="auto">
          <a:xfrm>
            <a:off x="6749939" y="4829636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16394" name="Rectangle 9"/>
          <p:cNvSpPr>
            <a:spLocks/>
          </p:cNvSpPr>
          <p:nvPr/>
        </p:nvSpPr>
        <p:spPr bwMode="auto">
          <a:xfrm rot="16200000">
            <a:off x="4140893" y="3087789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16395" name="Rectangle 10"/>
          <p:cNvSpPr>
            <a:spLocks/>
          </p:cNvSpPr>
          <p:nvPr/>
        </p:nvSpPr>
        <p:spPr bwMode="auto">
          <a:xfrm>
            <a:off x="5857233" y="1436356"/>
            <a:ext cx="2279470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Soft clipping: G = </a:t>
            </a:r>
            <a:r>
              <a:rPr lang="en-US" sz="1700" dirty="0">
                <a:solidFill>
                  <a:srgbClr val="0000FF"/>
                </a:solidFill>
                <a:cs typeface="Arial" charset="0"/>
                <a:sym typeface="Arial" charset="0"/>
              </a:rPr>
              <a:t>1.2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, </a:t>
            </a:r>
            <a:r>
              <a:rPr lang="en-US" sz="1700" dirty="0">
                <a:solidFill>
                  <a:srgbClr val="FF00FF"/>
                </a:solidFill>
                <a:cs typeface="Arial" charset="0"/>
                <a:sym typeface="Arial" charset="0"/>
              </a:rPr>
              <a:t>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 bldLvl="5" autoUpdateAnimBg="0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Waveshapers</a:t>
            </a:r>
            <a:r>
              <a:rPr lang="en-US" dirty="0"/>
              <a:t>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US" dirty="0" err="1"/>
              <a:t>Waveshaper</a:t>
            </a:r>
            <a:r>
              <a:rPr lang="en-US" dirty="0"/>
              <a:t>: any function mapping current input sample to current output sample</a:t>
            </a:r>
          </a:p>
          <a:p>
            <a:pPr marL="803457" lvl="1" eaLnBrk="1" hangingPunct="1"/>
            <a:r>
              <a:rPr lang="en-US" dirty="0"/>
              <a:t>No memory dependence</a:t>
            </a:r>
          </a:p>
          <a:p>
            <a:pPr marL="446356" eaLnBrk="1" hangingPunct="1"/>
            <a:r>
              <a:rPr lang="en-US" dirty="0"/>
              <a:t>Three questions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only harmonic distortion for sinusoidal input?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</a:t>
            </a:r>
            <a:r>
              <a:rPr lang="en-GB" dirty="0" err="1"/>
              <a:t>inharmonic</a:t>
            </a:r>
            <a:r>
              <a:rPr lang="en-GB" dirty="0"/>
              <a:t> distortion for </a:t>
            </a:r>
            <a:r>
              <a:rPr lang="en-GB" dirty="0" err="1"/>
              <a:t>nonsinusoidal</a:t>
            </a:r>
            <a:r>
              <a:rPr lang="en-GB" dirty="0"/>
              <a:t> input?</a:t>
            </a:r>
            <a:endParaRPr lang="en-US" dirty="0"/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What distortion results when the </a:t>
            </a:r>
            <a:r>
              <a:rPr lang="en-GB" dirty="0" err="1"/>
              <a:t>waveshaper</a:t>
            </a:r>
            <a:r>
              <a:rPr lang="en-GB" dirty="0"/>
              <a:t> is an odd or an even function?</a:t>
            </a:r>
            <a:endParaRPr lang="en-US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1. harmonic distortion – first attempt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only harmonic distortion for sinusoidal input?</a:t>
            </a:r>
          </a:p>
          <a:p>
            <a:pPr marL="446356" eaLnBrk="1" hangingPunct="1"/>
            <a:r>
              <a:rPr lang="en-GB" dirty="0"/>
              <a:t>Any function can be approximated as a polynomial series expansion</a:t>
            </a:r>
          </a:p>
          <a:p>
            <a:pPr marL="446356" eaLnBrk="1" hangingPunct="1"/>
            <a:endParaRPr lang="en-GB" dirty="0"/>
          </a:p>
          <a:p>
            <a:pPr marL="446356" eaLnBrk="1" hangingPunct="1"/>
            <a:r>
              <a:rPr lang="en-US" dirty="0"/>
              <a:t>Assume the input is a sinusoid</a:t>
            </a:r>
          </a:p>
          <a:p>
            <a:pPr marL="1071284" lvl="2" eaLnBrk="1" hangingPunct="1"/>
            <a:endParaRPr lang="en-US" dirty="0"/>
          </a:p>
          <a:p>
            <a:pPr marL="446356" eaLnBrk="1" hangingPunct="1"/>
            <a:r>
              <a:rPr lang="en-US" dirty="0"/>
              <a:t>So</a:t>
            </a:r>
          </a:p>
          <a:p>
            <a:pPr marL="446356" eaLnBrk="1" hangingPunct="1"/>
            <a:r>
              <a:rPr lang="en-US" dirty="0"/>
              <a:t>But this gets really messy, really quick</a:t>
            </a:r>
          </a:p>
          <a:p>
            <a:pPr marL="803457" lvl="1" eaLnBrk="1" hangingPunct="1"/>
            <a:r>
              <a:rPr lang="en-US" i="1" dirty="0"/>
              <a:t>n</a:t>
            </a:r>
            <a:r>
              <a:rPr lang="en-US" dirty="0"/>
              <a:t> is odd:</a:t>
            </a:r>
          </a:p>
          <a:p>
            <a:pPr marL="803457" lvl="1" eaLnBrk="1" hangingPunct="1"/>
            <a:endParaRPr lang="en-US" i="1" dirty="0"/>
          </a:p>
          <a:p>
            <a:pPr marL="803457" lvl="1" eaLnBrk="1" hangingPunct="1"/>
            <a:r>
              <a:rPr lang="en-US" i="1" dirty="0"/>
              <a:t>n</a:t>
            </a:r>
            <a:r>
              <a:rPr lang="en-US" dirty="0"/>
              <a:t> is even:</a:t>
            </a:r>
            <a:endParaRPr lang="en-US" i="1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055181"/>
              </p:ext>
            </p:extLst>
          </p:nvPr>
        </p:nvGraphicFramePr>
        <p:xfrm>
          <a:off x="1979712" y="2780928"/>
          <a:ext cx="409397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1637589" imgH="203112" progId="Equation.DSMT4">
                  <p:embed/>
                </p:oleObj>
              </mc:Choice>
              <mc:Fallback>
                <p:oleObj name="Equation" r:id="rId3" imgW="1637589" imgH="203112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80928"/>
                        <a:ext cx="4093973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955937"/>
              </p:ext>
            </p:extLst>
          </p:nvPr>
        </p:nvGraphicFramePr>
        <p:xfrm>
          <a:off x="5940152" y="3322852"/>
          <a:ext cx="1492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5" imgW="596900" imgH="190500" progId="Equation.DSMT4">
                  <p:embed/>
                </p:oleObj>
              </mc:Choice>
              <mc:Fallback>
                <p:oleObj name="Equation" r:id="rId5" imgW="596900" imgH="1905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3322852"/>
                        <a:ext cx="1492250" cy="476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328718"/>
              </p:ext>
            </p:extLst>
          </p:nvPr>
        </p:nvGraphicFramePr>
        <p:xfrm>
          <a:off x="1346895" y="4037685"/>
          <a:ext cx="6477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7" imgW="2590800" imgH="203200" progId="Equation.DSMT4">
                  <p:embed/>
                </p:oleObj>
              </mc:Choice>
              <mc:Fallback>
                <p:oleObj name="Equation" r:id="rId7" imgW="2590800" imgH="20320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895" y="4037685"/>
                        <a:ext cx="64770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/>
          <p:nvPr/>
        </p:nvPicPr>
        <p:blipFill>
          <a:blip r:embed="rId9"/>
          <a:stretch>
            <a:fillRect/>
          </a:stretch>
        </p:blipFill>
        <p:spPr>
          <a:xfrm>
            <a:off x="2633354" y="5207218"/>
            <a:ext cx="3305175" cy="60960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10"/>
          <a:stretch>
            <a:fillRect/>
          </a:stretch>
        </p:blipFill>
        <p:spPr>
          <a:xfrm>
            <a:off x="2567285" y="5952402"/>
            <a:ext cx="40005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567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1. harmonic distortion – second attempt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only harmonic distortion for sinusoidal input?</a:t>
            </a:r>
          </a:p>
          <a:p>
            <a:pPr marL="446356" eaLnBrk="1" hangingPunct="1"/>
            <a:r>
              <a:rPr lang="en-GB" dirty="0"/>
              <a:t>Any function can be approximated as a polynomial series expansion</a:t>
            </a:r>
          </a:p>
          <a:p>
            <a:pPr marL="446356" eaLnBrk="1" hangingPunct="1"/>
            <a:endParaRPr lang="en-GB" dirty="0"/>
          </a:p>
          <a:p>
            <a:pPr marL="446356" eaLnBrk="1" hangingPunct="1"/>
            <a:r>
              <a:rPr lang="en-US" dirty="0"/>
              <a:t>Assume the input is a complex sinusoid</a:t>
            </a:r>
          </a:p>
          <a:p>
            <a:pPr marL="1071284" lvl="2" eaLnBrk="1" hangingPunct="1"/>
            <a:endParaRPr lang="en-US" dirty="0"/>
          </a:p>
          <a:p>
            <a:pPr marL="446356" eaLnBrk="1" hangingPunct="1"/>
            <a:r>
              <a:rPr lang="en-US" dirty="0"/>
              <a:t>So </a:t>
            </a:r>
          </a:p>
          <a:p>
            <a:pPr marL="446356" eaLnBrk="1" hangingPunct="1"/>
            <a:endParaRPr lang="en-US" i="1" dirty="0"/>
          </a:p>
          <a:p>
            <a:pPr marL="178530" indent="0" eaLnBrk="1" hangingPunct="1">
              <a:buNone/>
            </a:pPr>
            <a:r>
              <a:rPr lang="en-US" dirty="0">
                <a:sym typeface="Wingdings" panose="05000000000000000000" pitchFamily="2" charset="2"/>
              </a:rPr>
              <a:t> only harmonics (multiples) of the input frequency</a:t>
            </a:r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79712" y="2780928"/>
          <a:ext cx="409397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1637589" imgH="203112" progId="Equation.DSMT4">
                  <p:embed/>
                </p:oleObj>
              </mc:Choice>
              <mc:Fallback>
                <p:oleObj name="Equation" r:id="rId3" imgW="1637589" imgH="203112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80928"/>
                        <a:ext cx="4093973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13238"/>
              </p:ext>
            </p:extLst>
          </p:nvPr>
        </p:nvGraphicFramePr>
        <p:xfrm>
          <a:off x="7452320" y="3355659"/>
          <a:ext cx="1014680" cy="443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405872" imgH="177569" progId="Equation.DSMT4">
                  <p:embed/>
                </p:oleObj>
              </mc:Choice>
              <mc:Fallback>
                <p:oleObj name="Equation" r:id="rId5" imgW="405872" imgH="177569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20" y="3355659"/>
                        <a:ext cx="1014680" cy="4439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602077"/>
              </p:ext>
            </p:extLst>
          </p:nvPr>
        </p:nvGraphicFramePr>
        <p:xfrm>
          <a:off x="1331640" y="4149080"/>
          <a:ext cx="54292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7" imgW="2171700" imgH="419100" progId="Equation.DSMT4">
                  <p:embed/>
                </p:oleObj>
              </mc:Choice>
              <mc:Fallback>
                <p:oleObj name="Equation" r:id="rId7" imgW="2171700" imgH="4191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149080"/>
                        <a:ext cx="542925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567769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2. inharmonic distortion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</a:t>
            </a:r>
            <a:r>
              <a:rPr lang="en-GB" dirty="0" err="1"/>
              <a:t>inharmonic</a:t>
            </a:r>
            <a:r>
              <a:rPr lang="en-GB" dirty="0"/>
              <a:t> distortion for </a:t>
            </a:r>
            <a:r>
              <a:rPr lang="en-GB" dirty="0" err="1"/>
              <a:t>nonsinusoidal</a:t>
            </a:r>
            <a:r>
              <a:rPr lang="en-GB" dirty="0"/>
              <a:t> input?</a:t>
            </a:r>
          </a:p>
          <a:p>
            <a:pPr marL="446356" eaLnBrk="1" hangingPunct="1"/>
            <a:r>
              <a:rPr lang="en-GB" dirty="0"/>
              <a:t>Any function can be approximated as a polynomial series expansion</a:t>
            </a:r>
          </a:p>
          <a:p>
            <a:pPr marL="446356" eaLnBrk="1" hangingPunct="1"/>
            <a:endParaRPr lang="en-GB" dirty="0"/>
          </a:p>
          <a:p>
            <a:pPr marL="446356" eaLnBrk="1" hangingPunct="1"/>
            <a:r>
              <a:rPr lang="en-US" dirty="0"/>
              <a:t>Assume the input is a complex sinusoid</a:t>
            </a:r>
          </a:p>
          <a:p>
            <a:pPr marL="1071284" lvl="2" eaLnBrk="1" hangingPunct="1"/>
            <a:endParaRPr lang="en-US" dirty="0"/>
          </a:p>
          <a:p>
            <a:pPr marL="446356" eaLnBrk="1" hangingPunct="1"/>
            <a:r>
              <a:rPr lang="en-US" dirty="0"/>
              <a:t>So</a:t>
            </a:r>
          </a:p>
          <a:p>
            <a:pPr marL="446356" eaLnBrk="1" hangingPunct="1"/>
            <a:endParaRPr lang="en-US" i="1" dirty="0"/>
          </a:p>
          <a:p>
            <a:pPr marL="446356" eaLnBrk="1" hangingPunct="1"/>
            <a:endParaRPr lang="en-US" i="1" dirty="0"/>
          </a:p>
          <a:p>
            <a:pPr marL="446356" eaLnBrk="1" hangingPunct="1"/>
            <a:r>
              <a:rPr lang="en-US" i="1" dirty="0"/>
              <a:t>Yes!</a:t>
            </a:r>
            <a:r>
              <a:rPr lang="en-US" dirty="0"/>
              <a:t> Sum of input frequencies, not just multiples</a:t>
            </a:r>
            <a:endParaRPr lang="en-US" i="1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79712" y="2780928"/>
          <a:ext cx="409397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1637589" imgH="203112" progId="Equation.DSMT4">
                  <p:embed/>
                </p:oleObj>
              </mc:Choice>
              <mc:Fallback>
                <p:oleObj name="Equation" r:id="rId3" imgW="1637589" imgH="203112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80928"/>
                        <a:ext cx="4093973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815921"/>
              </p:ext>
            </p:extLst>
          </p:nvPr>
        </p:nvGraphicFramePr>
        <p:xfrm>
          <a:off x="7343680" y="3288708"/>
          <a:ext cx="17780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5" imgW="711000" imgH="177480" progId="Equation.DSMT4">
                  <p:embed/>
                </p:oleObj>
              </mc:Choice>
              <mc:Fallback>
                <p:oleObj name="Equation" r:id="rId5" imgW="711000" imgH="17748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680" y="3288708"/>
                        <a:ext cx="177800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839729"/>
              </p:ext>
            </p:extLst>
          </p:nvPr>
        </p:nvGraphicFramePr>
        <p:xfrm>
          <a:off x="1697038" y="4149725"/>
          <a:ext cx="46990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7" imgW="1879560" imgH="419040" progId="Equation.DSMT4">
                  <p:embed/>
                </p:oleObj>
              </mc:Choice>
              <mc:Fallback>
                <p:oleObj name="Equation" r:id="rId7" imgW="1879560" imgH="41904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7038" y="4149725"/>
                        <a:ext cx="46990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064500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3. Symmetry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54850"/>
            <a:ext cx="9090423" cy="6103150"/>
          </a:xfrm>
        </p:spPr>
        <p:txBody>
          <a:bodyPr anchor="t"/>
          <a:lstStyle/>
          <a:p>
            <a:pPr marL="446356" eaLnBrk="1" hangingPunct="1"/>
            <a:r>
              <a:rPr lang="en-GB" sz="2800" dirty="0"/>
              <a:t>What distortion results </a:t>
            </a:r>
            <a:r>
              <a:rPr lang="en-GB" sz="2800"/>
              <a:t>when the </a:t>
            </a:r>
            <a:r>
              <a:rPr lang="en-GB" sz="2800" dirty="0" err="1"/>
              <a:t>waveshaper</a:t>
            </a:r>
            <a:r>
              <a:rPr lang="en-GB" sz="2800" dirty="0"/>
              <a:t> is an odd or even function?</a:t>
            </a:r>
          </a:p>
          <a:p>
            <a:pPr marL="446356" eaLnBrk="1" hangingPunct="1"/>
            <a:r>
              <a:rPr lang="en-GB" sz="2800" dirty="0"/>
              <a:t>Odd function:</a:t>
            </a:r>
          </a:p>
          <a:p>
            <a:pPr marL="803457" lvl="1" eaLnBrk="1" hangingPunct="1"/>
            <a:r>
              <a:rPr lang="en-GB" sz="2400" dirty="0"/>
              <a:t>Examples:                                    </a:t>
            </a:r>
            <a:r>
              <a:rPr lang="en-US" sz="1600" dirty="0"/>
              <a:t>Most op-amp, transistor, digital systems</a:t>
            </a:r>
            <a:endParaRPr lang="en-GB" sz="2800" dirty="0"/>
          </a:p>
          <a:p>
            <a:pPr marL="446356" eaLnBrk="1" hangingPunct="1"/>
            <a:r>
              <a:rPr lang="en-GB" sz="2800" dirty="0"/>
              <a:t>Even function:</a:t>
            </a:r>
          </a:p>
          <a:p>
            <a:pPr marL="803457" lvl="1" eaLnBrk="1" hangingPunct="1"/>
            <a:r>
              <a:rPr lang="en-GB" sz="2400" dirty="0"/>
              <a:t>Examples</a:t>
            </a:r>
          </a:p>
          <a:p>
            <a:pPr marL="446356" eaLnBrk="1" hangingPunct="1"/>
            <a:r>
              <a:rPr lang="en-GB" sz="2800" dirty="0"/>
              <a:t>Important property</a:t>
            </a:r>
          </a:p>
          <a:p>
            <a:pPr marL="803457" lvl="1" eaLnBrk="1" hangingPunct="1"/>
            <a:r>
              <a:rPr lang="en-GB" sz="2400" dirty="0"/>
              <a:t>Sum of odd functions is odd</a:t>
            </a:r>
          </a:p>
          <a:p>
            <a:pPr marL="803457" lvl="1" eaLnBrk="1" hangingPunct="1"/>
            <a:endParaRPr lang="en-GB" sz="2000" dirty="0"/>
          </a:p>
          <a:p>
            <a:pPr marL="803457" lvl="1" eaLnBrk="1" hangingPunct="1"/>
            <a:r>
              <a:rPr lang="en-GB" sz="2400" dirty="0"/>
              <a:t>Sum of even functions is even</a:t>
            </a:r>
          </a:p>
          <a:p>
            <a:pPr marL="803457" lvl="1" eaLnBrk="1" hangingPunct="1"/>
            <a:endParaRPr lang="en-GB" sz="2000" dirty="0"/>
          </a:p>
          <a:p>
            <a:pPr marL="803457" lvl="1" eaLnBrk="1" hangingPunct="1"/>
            <a:r>
              <a:rPr lang="en-GB" sz="2400" dirty="0"/>
              <a:t>Sum of odd and even functions is neither (unless one of them is 0)</a:t>
            </a:r>
          </a:p>
          <a:p>
            <a:pPr marL="803457" lvl="1" eaLnBrk="1" hangingPunct="1"/>
            <a:endParaRPr lang="en-US" i="1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748606"/>
              </p:ext>
            </p:extLst>
          </p:nvPr>
        </p:nvGraphicFramePr>
        <p:xfrm>
          <a:off x="2700884" y="1709446"/>
          <a:ext cx="2031118" cy="47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812447" imgH="190417" progId="Equation.DSMT4">
                  <p:embed/>
                </p:oleObj>
              </mc:Choice>
              <mc:Fallback>
                <p:oleObj name="Equation" r:id="rId3" imgW="812447" imgH="190417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884" y="1709446"/>
                        <a:ext cx="2031118" cy="4760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07489"/>
              </p:ext>
            </p:extLst>
          </p:nvPr>
        </p:nvGraphicFramePr>
        <p:xfrm>
          <a:off x="2890502" y="2611984"/>
          <a:ext cx="18415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5" imgW="736600" imgH="190500" progId="Equation.DSMT4">
                  <p:embed/>
                </p:oleObj>
              </mc:Choice>
              <mc:Fallback>
                <p:oleObj name="Equation" r:id="rId5" imgW="736600" imgH="19050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502" y="2611984"/>
                        <a:ext cx="18415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705577"/>
              </p:ext>
            </p:extLst>
          </p:nvPr>
        </p:nvGraphicFramePr>
        <p:xfrm>
          <a:off x="2411760" y="2144950"/>
          <a:ext cx="291973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7" imgW="1167893" imgH="203112" progId="Equation.DSMT4">
                  <p:embed/>
                </p:oleObj>
              </mc:Choice>
              <mc:Fallback>
                <p:oleObj name="Equation" r:id="rId7" imgW="1167893" imgH="203112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144950"/>
                        <a:ext cx="2919733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79791"/>
              </p:ext>
            </p:extLst>
          </p:nvPr>
        </p:nvGraphicFramePr>
        <p:xfrm>
          <a:off x="2411760" y="3146501"/>
          <a:ext cx="336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9" imgW="1346200" imgH="203200" progId="Equation.DSMT4">
                  <p:embed/>
                </p:oleObj>
              </mc:Choice>
              <mc:Fallback>
                <p:oleObj name="Equation" r:id="rId9" imgW="1346200" imgH="203200" progId="Equation.DSMT4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146501"/>
                        <a:ext cx="33655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712672"/>
              </p:ext>
            </p:extLst>
          </p:nvPr>
        </p:nvGraphicFramePr>
        <p:xfrm>
          <a:off x="1481336" y="4312245"/>
          <a:ext cx="6127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11" imgW="2451100" imgH="190500" progId="Equation.DSMT4">
                  <p:embed/>
                </p:oleObj>
              </mc:Choice>
              <mc:Fallback>
                <p:oleObj name="Equation" r:id="rId11" imgW="2451100" imgH="19050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336" y="4312245"/>
                        <a:ext cx="61277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717956"/>
              </p:ext>
            </p:extLst>
          </p:nvPr>
        </p:nvGraphicFramePr>
        <p:xfrm>
          <a:off x="1521520" y="5085184"/>
          <a:ext cx="3778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13" imgW="1511300" imgH="190500" progId="Equation.DSMT4">
                  <p:embed/>
                </p:oleObj>
              </mc:Choice>
              <mc:Fallback>
                <p:oleObj name="Equation" r:id="rId13" imgW="1511300" imgH="190500" progId="Equation.DSMT4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520" y="5085184"/>
                        <a:ext cx="37782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325760"/>
              </p:ext>
            </p:extLst>
          </p:nvPr>
        </p:nvGraphicFramePr>
        <p:xfrm>
          <a:off x="2555776" y="5949280"/>
          <a:ext cx="60960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15" imgW="2438400" imgH="368300" progId="Equation.DSMT4">
                  <p:embed/>
                </p:oleObj>
              </mc:Choice>
              <mc:Fallback>
                <p:oleObj name="Equation" r:id="rId15" imgW="2438400" imgH="368300" progId="Equation.DSMT4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949280"/>
                        <a:ext cx="609600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879916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3. Symmetry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54850"/>
            <a:ext cx="9090423" cy="6103150"/>
          </a:xfrm>
        </p:spPr>
        <p:txBody>
          <a:bodyPr anchor="t"/>
          <a:lstStyle/>
          <a:p>
            <a:pPr marL="446356" eaLnBrk="1" hangingPunct="1"/>
            <a:r>
              <a:rPr lang="en-GB" sz="2800" dirty="0"/>
              <a:t>What distortion results when input is odd or even function?</a:t>
            </a:r>
            <a:endParaRPr lang="en-GB" sz="2300" dirty="0"/>
          </a:p>
          <a:p>
            <a:pPr marL="803457" lvl="1" eaLnBrk="1" hangingPunct="1"/>
            <a:r>
              <a:rPr lang="en-GB" sz="2400" dirty="0"/>
              <a:t>Sum of odd functions is odd</a:t>
            </a:r>
          </a:p>
          <a:p>
            <a:pPr marL="803457" lvl="1" eaLnBrk="1" hangingPunct="1"/>
            <a:r>
              <a:rPr lang="en-GB" sz="2400" dirty="0"/>
              <a:t>Sum of even functions is even</a:t>
            </a:r>
          </a:p>
          <a:p>
            <a:pPr marL="803457" lvl="1" eaLnBrk="1" hangingPunct="1"/>
            <a:r>
              <a:rPr lang="en-GB" sz="2400" dirty="0"/>
              <a:t>Sum of odd and even functions is neither</a:t>
            </a:r>
          </a:p>
          <a:p>
            <a:pPr marL="446356" eaLnBrk="1" hangingPunct="1"/>
            <a:r>
              <a:rPr lang="en-GB" sz="2900" dirty="0"/>
              <a:t>So</a:t>
            </a:r>
          </a:p>
          <a:p>
            <a:pPr marL="1071284" lvl="2" eaLnBrk="1" hangingPunct="1"/>
            <a:endParaRPr lang="en-US" i="1" dirty="0"/>
          </a:p>
          <a:p>
            <a:pPr marL="1071284" lvl="2" eaLnBrk="1" hangingPunct="1"/>
            <a:endParaRPr lang="en-US" i="1" dirty="0"/>
          </a:p>
          <a:p>
            <a:pPr marL="1071284" lvl="2" eaLnBrk="1" hangingPunct="1"/>
            <a:endParaRPr lang="en-US" i="1" dirty="0"/>
          </a:p>
          <a:p>
            <a:pPr marL="803457" lvl="1" eaLnBrk="1" hangingPunct="1"/>
            <a:r>
              <a:rPr lang="en-US" i="1" dirty="0"/>
              <a:t>So if f is odd</a:t>
            </a:r>
          </a:p>
          <a:p>
            <a:pPr marL="803457" lvl="1" eaLnBrk="1" hangingPunct="1"/>
            <a:r>
              <a:rPr lang="en-US" i="1" dirty="0"/>
              <a:t>If f is even</a:t>
            </a:r>
          </a:p>
          <a:p>
            <a:pPr marL="803457" lvl="1" eaLnBrk="1" hangingPunct="1"/>
            <a:r>
              <a:rPr lang="en-US" i="1" dirty="0"/>
              <a:t>For complex sinusoid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593134"/>
              </p:ext>
            </p:extLst>
          </p:nvPr>
        </p:nvGraphicFramePr>
        <p:xfrm>
          <a:off x="1331640" y="2917293"/>
          <a:ext cx="4093973" cy="158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3" imgW="1637589" imgH="634725" progId="Equation.DSMT4">
                  <p:embed/>
                </p:oleObj>
              </mc:Choice>
              <mc:Fallback>
                <p:oleObj name="Equation" r:id="rId3" imgW="1637589" imgH="634725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917293"/>
                        <a:ext cx="4093973" cy="158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946722"/>
              </p:ext>
            </p:extLst>
          </p:nvPr>
        </p:nvGraphicFramePr>
        <p:xfrm>
          <a:off x="3131840" y="4519955"/>
          <a:ext cx="3522720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5" imgW="1409088" imgH="203112" progId="Equation.DSMT4">
                  <p:embed/>
                </p:oleObj>
              </mc:Choice>
              <mc:Fallback>
                <p:oleObj name="Equation" r:id="rId5" imgW="1409088" imgH="203112" progId="Equation.DSMT4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4519955"/>
                        <a:ext cx="3522720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681528"/>
              </p:ext>
            </p:extLst>
          </p:nvPr>
        </p:nvGraphicFramePr>
        <p:xfrm>
          <a:off x="3275856" y="5797929"/>
          <a:ext cx="54927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7" imgW="2197100" imgH="419100" progId="Equation.DSMT4">
                  <p:embed/>
                </p:oleObj>
              </mc:Choice>
              <mc:Fallback>
                <p:oleObj name="Equation" r:id="rId7" imgW="2197100" imgH="419100" progId="Equation.DSMT4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797929"/>
                        <a:ext cx="549275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041270"/>
              </p:ext>
            </p:extLst>
          </p:nvPr>
        </p:nvGraphicFramePr>
        <p:xfrm>
          <a:off x="3114297" y="5027735"/>
          <a:ext cx="34607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9" imgW="1384300" imgH="203200" progId="Equation.DSMT4">
                  <p:embed/>
                </p:oleObj>
              </mc:Choice>
              <mc:Fallback>
                <p:oleObj name="Equation" r:id="rId9" imgW="1384300" imgH="203200" progId="Equation.DSMT4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297" y="5027735"/>
                        <a:ext cx="34607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310789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Waveshapers</a:t>
            </a:r>
            <a:r>
              <a:rPr lang="en-US" dirty="0"/>
              <a:t>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US" dirty="0" err="1"/>
              <a:t>Waveshaper</a:t>
            </a:r>
            <a:r>
              <a:rPr lang="en-US" dirty="0"/>
              <a:t>: any function mapping current input sample to current output sample</a:t>
            </a:r>
          </a:p>
          <a:p>
            <a:pPr marL="803457" lvl="1" eaLnBrk="1" hangingPunct="1"/>
            <a:r>
              <a:rPr lang="en-US" dirty="0"/>
              <a:t>No memory dependence</a:t>
            </a:r>
          </a:p>
          <a:p>
            <a:pPr marL="446356" eaLnBrk="1" hangingPunct="1"/>
            <a:r>
              <a:rPr lang="en-US" dirty="0"/>
              <a:t>Answers to three questions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 err="1"/>
              <a:t>Waveshapers</a:t>
            </a:r>
            <a:r>
              <a:rPr lang="en-GB" dirty="0"/>
              <a:t> produce only harmonic distortion for sinusoidal input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 err="1"/>
              <a:t>Waveshapers</a:t>
            </a:r>
            <a:r>
              <a:rPr lang="en-GB" dirty="0"/>
              <a:t> produce </a:t>
            </a:r>
            <a:r>
              <a:rPr lang="en-GB" dirty="0" err="1"/>
              <a:t>inharmonic</a:t>
            </a:r>
            <a:r>
              <a:rPr lang="en-GB" dirty="0"/>
              <a:t> distortion for </a:t>
            </a:r>
            <a:r>
              <a:rPr lang="en-GB" dirty="0" err="1"/>
              <a:t>nonsinusoidal</a:t>
            </a:r>
            <a:r>
              <a:rPr lang="en-GB" dirty="0"/>
              <a:t> input</a:t>
            </a:r>
            <a:endParaRPr lang="en-US" dirty="0"/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Even functions give even harmonics, odd functions give odd harmonics, for </a:t>
            </a:r>
            <a:r>
              <a:rPr lang="en-GB"/>
              <a:t>sinusoidal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9594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6093296"/>
          </a:xfrm>
        </p:spPr>
        <p:txBody>
          <a:bodyPr/>
          <a:lstStyle/>
          <a:p>
            <a:pPr marL="265072" indent="-173011"/>
            <a:r>
              <a:rPr lang="en-US" sz="2400" dirty="0">
                <a:solidFill>
                  <a:srgbClr val="0000FF"/>
                </a:solidFill>
              </a:rPr>
              <a:t>Overdrive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distortion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00FF"/>
                </a:solidFill>
              </a:rPr>
              <a:t>fuzz</a:t>
            </a:r>
            <a:r>
              <a:rPr lang="en-US" sz="2400" dirty="0"/>
              <a:t> used primarily by guitar players</a:t>
            </a:r>
          </a:p>
          <a:p>
            <a:pPr marL="712678" lvl="1" indent="-265072"/>
            <a:r>
              <a:rPr lang="en-US" sz="2000" dirty="0">
                <a:solidFill>
                  <a:srgbClr val="FF0000"/>
                </a:solidFill>
              </a:rPr>
              <a:t>Sometimes used interchangeably</a:t>
            </a:r>
            <a:r>
              <a:rPr lang="en-US" sz="2000" dirty="0"/>
              <a:t>, but sometimes a distinction</a:t>
            </a:r>
          </a:p>
          <a:p>
            <a:pPr marL="265072" indent="-173011">
              <a:buClr>
                <a:srgbClr val="0000FF"/>
              </a:buClr>
            </a:pPr>
            <a:r>
              <a:rPr lang="en-US" sz="2400" dirty="0">
                <a:solidFill>
                  <a:srgbClr val="0000FF"/>
                </a:solidFill>
              </a:rPr>
              <a:t>Overdrive</a:t>
            </a:r>
          </a:p>
          <a:p>
            <a:pPr marL="712678" lvl="1" indent="-265072"/>
            <a:r>
              <a:rPr lang="en-US" sz="2000" dirty="0"/>
              <a:t>Becomes </a:t>
            </a:r>
            <a:r>
              <a:rPr lang="en-US" sz="2000" dirty="0">
                <a:solidFill>
                  <a:srgbClr val="0000FF"/>
                </a:solidFill>
              </a:rPr>
              <a:t>nonlinear </a:t>
            </a:r>
            <a:r>
              <a:rPr lang="en-US" sz="2000" dirty="0"/>
              <a:t>when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driven with signal above operating range</a:t>
            </a:r>
          </a:p>
          <a:p>
            <a:pPr marL="1079334" lvl="2" indent="-184122"/>
            <a:r>
              <a:rPr lang="en-US" sz="1600" dirty="0"/>
              <a:t>Operation linear for softer signals, nonlinear for louder signals</a:t>
            </a:r>
          </a:p>
          <a:p>
            <a:pPr marL="712678" lvl="1" indent="-265072"/>
            <a:r>
              <a:rPr lang="en-US" sz="2000" dirty="0"/>
              <a:t>Characteristic sound comes from nonlinear region</a:t>
            </a:r>
          </a:p>
          <a:p>
            <a:pPr marL="1079334" lvl="2" indent="-184122"/>
            <a:r>
              <a:rPr lang="en-US" sz="1600" dirty="0"/>
              <a:t>Warm, smooth sound in nonlinear region</a:t>
            </a:r>
          </a:p>
          <a:p>
            <a:pPr marL="265072" indent="-173011">
              <a:buClr>
                <a:srgbClr val="0000FF"/>
              </a:buClr>
            </a:pPr>
            <a:r>
              <a:rPr lang="en-US" sz="2400" dirty="0">
                <a:solidFill>
                  <a:srgbClr val="0000FF"/>
                </a:solidFill>
              </a:rPr>
              <a:t>Distortion</a:t>
            </a:r>
          </a:p>
          <a:p>
            <a:pPr marL="712678" lvl="1" indent="-265072"/>
            <a:r>
              <a:rPr lang="en-US" sz="2000" dirty="0"/>
              <a:t>Operates in nonlinear region</a:t>
            </a:r>
          </a:p>
          <a:p>
            <a:pPr marL="712678" lvl="1" indent="-265072"/>
            <a:r>
              <a:rPr lang="en-US" sz="2000" dirty="0"/>
              <a:t>Signal reaches point of </a:t>
            </a:r>
            <a:r>
              <a:rPr lang="en-US" sz="2000" dirty="0">
                <a:solidFill>
                  <a:srgbClr val="0000FF"/>
                </a:solidFill>
              </a:rPr>
              <a:t>clipping</a:t>
            </a:r>
            <a:r>
              <a:rPr lang="en-US" sz="2000" dirty="0"/>
              <a:t> where output fixed to maximum level</a:t>
            </a:r>
          </a:p>
          <a:p>
            <a:pPr marL="712678" lvl="1" indent="-265072"/>
            <a:r>
              <a:rPr lang="en-US" sz="2000" dirty="0"/>
              <a:t>Used for metal and grunge sounds</a:t>
            </a:r>
          </a:p>
          <a:p>
            <a:pPr marL="265072" indent="-173011">
              <a:buClr>
                <a:srgbClr val="0000FF"/>
              </a:buClr>
            </a:pPr>
            <a:r>
              <a:rPr lang="en-US" sz="2400" dirty="0">
                <a:solidFill>
                  <a:srgbClr val="0000FF"/>
                </a:solidFill>
              </a:rPr>
              <a:t>Fuzz</a:t>
            </a:r>
          </a:p>
          <a:p>
            <a:pPr marL="712678" lvl="1" indent="-265072"/>
            <a:r>
              <a:rPr lang="en-US" sz="2000" dirty="0"/>
              <a:t>Completely nonlinear effect</a:t>
            </a:r>
          </a:p>
          <a:p>
            <a:pPr marL="1079334" lvl="2" indent="-184122"/>
            <a:r>
              <a:rPr lang="en-US" sz="1600" dirty="0"/>
              <a:t>Harder, harsher sound than distortion</a:t>
            </a:r>
          </a:p>
          <a:p>
            <a:pPr marL="712678" lvl="1" indent="-265072"/>
            <a:r>
              <a:rPr lang="en-US" sz="2000" dirty="0"/>
              <a:t>“</a:t>
            </a:r>
            <a:r>
              <a:rPr lang="en-US" sz="2000" dirty="0" err="1"/>
              <a:t>Buzzy</a:t>
            </a:r>
            <a:r>
              <a:rPr lang="en-US" sz="2000" dirty="0"/>
              <a:t>” sound with long sustain</a:t>
            </a:r>
          </a:p>
        </p:txBody>
      </p:sp>
    </p:spTree>
    <p:extLst>
      <p:ext uri="{BB962C8B-B14F-4D97-AF65-F5344CB8AC3E}">
        <p14:creationId xmlns:p14="http://schemas.microsoft.com/office/powerpoint/2010/main" val="91007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 and odd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68" y="1124744"/>
            <a:ext cx="9010055" cy="5679678"/>
          </a:xfrm>
        </p:spPr>
        <p:txBody>
          <a:bodyPr anchor="t"/>
          <a:lstStyle/>
          <a:p>
            <a:pPr algn="just">
              <a:spcBef>
                <a:spcPts val="600"/>
              </a:spcBef>
            </a:pPr>
            <a:r>
              <a:rPr lang="en-GB" sz="2800" dirty="0"/>
              <a:t>Odd: 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)=-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GB" sz="2800" dirty="0"/>
              <a:t>Even: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GB" sz="2800" dirty="0"/>
              <a:t>Odd function times even function is an odd function</a:t>
            </a:r>
          </a:p>
          <a:p>
            <a:pPr lvl="1">
              <a:spcBef>
                <a:spcPts val="600"/>
              </a:spcBef>
            </a:pP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-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)=-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GB" sz="2800" dirty="0"/>
              <a:t>Integral of odd function over symmetric interval is 0</a:t>
            </a:r>
          </a:p>
          <a:p>
            <a:pPr>
              <a:spcBef>
                <a:spcPts val="600"/>
              </a:spcBef>
            </a:pPr>
            <a:endParaRPr lang="en-GB" sz="2800" dirty="0"/>
          </a:p>
          <a:p>
            <a:pPr>
              <a:spcBef>
                <a:spcPts val="600"/>
              </a:spcBef>
            </a:pPr>
            <a:endParaRPr lang="en-GB" sz="2800" dirty="0"/>
          </a:p>
          <a:p>
            <a:pPr>
              <a:spcBef>
                <a:spcPts val="600"/>
              </a:spcBef>
            </a:pPr>
            <a:endParaRPr lang="en-GB" sz="1600" dirty="0"/>
          </a:p>
          <a:p>
            <a:pPr>
              <a:spcBef>
                <a:spcPts val="600"/>
              </a:spcBef>
            </a:pPr>
            <a:r>
              <a:rPr lang="en-GB" sz="2800" dirty="0"/>
              <a:t>Integral of even function over symmetric interval </a:t>
            </a:r>
          </a:p>
          <a:p>
            <a:endParaRPr lang="en-GB" sz="2800" dirty="0"/>
          </a:p>
          <a:p>
            <a:endParaRPr lang="en-GB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271060"/>
              </p:ext>
            </p:extLst>
          </p:nvPr>
        </p:nvGraphicFramePr>
        <p:xfrm>
          <a:off x="2457450" y="3573463"/>
          <a:ext cx="37592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3" imgW="1879560" imgH="622080" progId="Equation.DSMT4">
                  <p:embed/>
                </p:oleObj>
              </mc:Choice>
              <mc:Fallback>
                <p:oleObj name="Equation" r:id="rId3" imgW="1879560" imgH="6220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7450" y="3573463"/>
                        <a:ext cx="37592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55917"/>
              </p:ext>
            </p:extLst>
          </p:nvPr>
        </p:nvGraphicFramePr>
        <p:xfrm>
          <a:off x="2123728" y="5445224"/>
          <a:ext cx="45974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5" imgW="2298600" imgH="622080" progId="Equation.DSMT4">
                  <p:embed/>
                </p:oleObj>
              </mc:Choice>
              <mc:Fallback>
                <p:oleObj name="Equation" r:id="rId5" imgW="2298600" imgH="6220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728" y="5445224"/>
                        <a:ext cx="45974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26467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 the Fourier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89" y="2452332"/>
            <a:ext cx="9010055" cy="4043059"/>
          </a:xfrm>
        </p:spPr>
        <p:txBody>
          <a:bodyPr anchor="t"/>
          <a:lstStyle/>
          <a:p>
            <a:r>
              <a:rPr lang="en-GB" sz="2800" dirty="0"/>
              <a:t>Cos is even, sine is odd</a:t>
            </a:r>
          </a:p>
          <a:p>
            <a:r>
              <a:rPr lang="en-GB" sz="2800" dirty="0"/>
              <a:t>Even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Odd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)=-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443692"/>
              </p:ext>
            </p:extLst>
          </p:nvPr>
        </p:nvGraphicFramePr>
        <p:xfrm>
          <a:off x="95536" y="796054"/>
          <a:ext cx="6934200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3" imgW="3466800" imgH="774360" progId="Equation.DSMT4">
                  <p:embed/>
                </p:oleObj>
              </mc:Choice>
              <mc:Fallback>
                <p:oleObj name="Equation" r:id="rId3" imgW="3466800" imgH="7743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536" y="796054"/>
                        <a:ext cx="6934200" cy="154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633346"/>
              </p:ext>
            </p:extLst>
          </p:nvPr>
        </p:nvGraphicFramePr>
        <p:xfrm>
          <a:off x="743272" y="3429000"/>
          <a:ext cx="807720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5" imgW="4038480" imgH="736560" progId="Equation.DSMT4">
                  <p:embed/>
                </p:oleObj>
              </mc:Choice>
              <mc:Fallback>
                <p:oleObj name="Equation" r:id="rId5" imgW="4038480" imgH="7365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3272" y="3429000"/>
                        <a:ext cx="8077200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792051"/>
              </p:ext>
            </p:extLst>
          </p:nvPr>
        </p:nvGraphicFramePr>
        <p:xfrm>
          <a:off x="755848" y="5364514"/>
          <a:ext cx="784860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7" imgW="3924000" imgH="736560" progId="Equation.DSMT4">
                  <p:embed/>
                </p:oleObj>
              </mc:Choice>
              <mc:Fallback>
                <p:oleObj name="Equation" r:id="rId7" imgW="3924000" imgH="7365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5848" y="5364514"/>
                        <a:ext cx="7848600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117666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finally…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0" y="1547911"/>
            <a:ext cx="9010055" cy="4166733"/>
          </a:xfrm>
        </p:spPr>
        <p:txBody>
          <a:bodyPr anchor="t"/>
          <a:lstStyle/>
          <a:p>
            <a:r>
              <a:rPr lang="en-GB" sz="2800" dirty="0"/>
              <a:t>Cos is even, sine is odd</a:t>
            </a:r>
          </a:p>
          <a:p>
            <a:r>
              <a:rPr lang="en-GB" sz="2800" dirty="0"/>
              <a:t>Even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GB" sz="2400" dirty="0">
                <a:latin typeface="+mj-lt"/>
                <a:cs typeface="Times New Roman" panose="02020603050405020304" pitchFamily="18" charset="0"/>
              </a:rPr>
              <a:t>For odd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       </a:t>
            </a:r>
            <a:r>
              <a:rPr lang="en-GB" sz="2400" dirty="0">
                <a:latin typeface="+mj-lt"/>
                <a:cs typeface="Times New Roman" panose="02020603050405020304" pitchFamily="18" charset="0"/>
              </a:rPr>
              <a:t>is odd around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</a:p>
          <a:p>
            <a:pPr marL="499942" lvl="1" indent="0">
              <a:spcAft>
                <a:spcPts val="600"/>
              </a:spcAft>
              <a:buNone/>
            </a:pPr>
            <a:r>
              <a:rPr lang="en-GB" sz="240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GB" sz="2400" dirty="0">
                <a:cs typeface="Times New Roman" panose="02020603050405020304" pitchFamily="18" charset="0"/>
              </a:rPr>
              <a:t>only even harmonics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dirty="0"/>
              <a:t>Odd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)=-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>
              <a:spcAft>
                <a:spcPts val="600"/>
              </a:spcAft>
            </a:pPr>
            <a:r>
              <a:rPr lang="en-GB" sz="2400" dirty="0">
                <a:cs typeface="Times New Roman" panose="02020603050405020304" pitchFamily="18" charset="0"/>
              </a:rPr>
              <a:t>For even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       </a:t>
            </a:r>
            <a:r>
              <a:rPr lang="en-GB" sz="2400" dirty="0">
                <a:cs typeface="Times New Roman" panose="02020603050405020304" pitchFamily="18" charset="0"/>
              </a:rPr>
              <a:t>is even around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 </a:t>
            </a:r>
          </a:p>
          <a:p>
            <a:pPr marL="499942" lvl="1" indent="0">
              <a:spcAft>
                <a:spcPts val="600"/>
              </a:spcAft>
              <a:buNone/>
            </a:pPr>
            <a:r>
              <a:rPr lang="en-GB" sz="2400" dirty="0"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lang="en-GB" sz="2400" dirty="0">
                <a:cs typeface="Times New Roman" panose="02020603050405020304" pitchFamily="18" charset="0"/>
              </a:rPr>
              <a:t> only odd harmonics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18299"/>
              </p:ext>
            </p:extLst>
          </p:nvPr>
        </p:nvGraphicFramePr>
        <p:xfrm>
          <a:off x="1594024" y="762099"/>
          <a:ext cx="54864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3" imgW="2743200" imgH="393480" progId="Equation.DSMT4">
                  <p:embed/>
                </p:oleObj>
              </mc:Choice>
              <mc:Fallback>
                <p:oleObj name="Equation" r:id="rId3" imgW="2743200" imgH="3934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4024" y="762099"/>
                        <a:ext cx="5486400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39849"/>
              </p:ext>
            </p:extLst>
          </p:nvPr>
        </p:nvGraphicFramePr>
        <p:xfrm>
          <a:off x="1149524" y="2492896"/>
          <a:ext cx="62992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5" imgW="3149280" imgH="368280" progId="Equation.DSMT4">
                  <p:embed/>
                </p:oleObj>
              </mc:Choice>
              <mc:Fallback>
                <p:oleObj name="Equation" r:id="rId5" imgW="3149280" imgH="3682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9524" y="2492896"/>
                        <a:ext cx="6299200" cy="73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579387"/>
              </p:ext>
            </p:extLst>
          </p:nvPr>
        </p:nvGraphicFramePr>
        <p:xfrm>
          <a:off x="1225724" y="4797152"/>
          <a:ext cx="62230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7" imgW="3111480" imgH="368280" progId="Equation.DSMT4">
                  <p:embed/>
                </p:oleObj>
              </mc:Choice>
              <mc:Fallback>
                <p:oleObj name="Equation" r:id="rId7" imgW="3111480" imgH="3682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25724" y="4797152"/>
                        <a:ext cx="6223000" cy="73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828965"/>
              </p:ext>
            </p:extLst>
          </p:nvPr>
        </p:nvGraphicFramePr>
        <p:xfrm>
          <a:off x="2436813" y="5688484"/>
          <a:ext cx="9398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9" imgW="469800" imgH="203040" progId="Equation.DSMT4">
                  <p:embed/>
                </p:oleObj>
              </mc:Choice>
              <mc:Fallback>
                <p:oleObj name="Equation" r:id="rId9" imgW="469800" imgH="2030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36813" y="5688484"/>
                        <a:ext cx="939800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327149"/>
              </p:ext>
            </p:extLst>
          </p:nvPr>
        </p:nvGraphicFramePr>
        <p:xfrm>
          <a:off x="2213248" y="3405312"/>
          <a:ext cx="9906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11" imgW="495000" imgH="203040" progId="Equation.DSMT4">
                  <p:embed/>
                </p:oleObj>
              </mc:Choice>
              <mc:Fallback>
                <p:oleObj name="Equation" r:id="rId11" imgW="495000" imgH="2030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13248" y="3405312"/>
                        <a:ext cx="990600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958622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Analogue and digital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5353" eaLnBrk="1" hangingPunct="1"/>
            <a:r>
              <a:rPr lang="en-US" dirty="0"/>
              <a:t>Why</a:t>
            </a:r>
            <a:r>
              <a:rPr lang="en-US" dirty="0">
                <a:solidFill>
                  <a:srgbClr val="0000FF"/>
                </a:solidFill>
              </a:rPr>
              <a:t> soft clipping</a:t>
            </a:r>
            <a:r>
              <a:rPr lang="en-US" dirty="0"/>
              <a:t> is a good simulation</a:t>
            </a:r>
          </a:p>
          <a:p>
            <a:pPr marL="445353" eaLnBrk="1" hangingPunct="1"/>
            <a:r>
              <a:rPr lang="en-US" dirty="0"/>
              <a:t>Most </a:t>
            </a:r>
            <a:r>
              <a:rPr lang="en-US" dirty="0">
                <a:solidFill>
                  <a:srgbClr val="0000FF"/>
                </a:solidFill>
              </a:rPr>
              <a:t>fuzz boxes</a:t>
            </a:r>
            <a:r>
              <a:rPr lang="en-US" dirty="0"/>
              <a:t> (</a:t>
            </a:r>
            <a:r>
              <a:rPr lang="en-US" dirty="0">
                <a:solidFill>
                  <a:srgbClr val="0000FF"/>
                </a:solidFill>
              </a:rPr>
              <a:t>overdrive units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distortion pedals</a:t>
            </a:r>
            <a:r>
              <a:rPr lang="en-US" dirty="0"/>
              <a:t>) use diodes to </a:t>
            </a:r>
            <a:r>
              <a:rPr lang="en-US" sz="2800" dirty="0">
                <a:solidFill>
                  <a:srgbClr val="0000FF"/>
                </a:solidFill>
                <a:cs typeface="Arial" charset="0"/>
              </a:rPr>
              <a:t>clip</a:t>
            </a:r>
            <a:r>
              <a:rPr lang="en-US" sz="2800" dirty="0">
                <a:cs typeface="Arial" charset="0"/>
              </a:rPr>
              <a:t> the signal</a:t>
            </a:r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802527" lvl="1" eaLnBrk="1" hangingPunct="1"/>
            <a:r>
              <a:rPr lang="en-US" dirty="0"/>
              <a:t>Could theoretically simulate the characteristics of the particular diode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76413"/>
            <a:ext cx="4929188" cy="2956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l="3366" t="6036" r="7445" b="2013"/>
          <a:stretch>
            <a:fillRect/>
          </a:stretch>
        </p:blipFill>
        <p:spPr bwMode="auto">
          <a:xfrm>
            <a:off x="5292080" y="2780928"/>
            <a:ext cx="3816424" cy="2947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Tube distortion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424" eaLnBrk="1" hangingPunct="1"/>
            <a:r>
              <a:rPr lang="en-US" sz="2800" dirty="0"/>
              <a:t>Many guitarists still prefer vacuum tube amps</a:t>
            </a:r>
          </a:p>
          <a:p>
            <a:pPr marL="803561" lvl="1" eaLnBrk="1" hangingPunct="1"/>
            <a:r>
              <a:rPr lang="en-US" sz="2400" dirty="0">
                <a:solidFill>
                  <a:srgbClr val="0000FF"/>
                </a:solidFill>
              </a:rPr>
              <a:t>Tube distortion</a:t>
            </a:r>
            <a:r>
              <a:rPr lang="en-US" sz="2400" dirty="0"/>
              <a:t> has warmer, “</a:t>
            </a:r>
            <a:r>
              <a:rPr lang="en-US" sz="2400" dirty="0" err="1"/>
              <a:t>bluesier</a:t>
            </a:r>
            <a:r>
              <a:rPr lang="en-US" sz="2400" dirty="0"/>
              <a:t>” sound than </a:t>
            </a:r>
            <a:r>
              <a:rPr lang="en-US" sz="2400" dirty="0">
                <a:solidFill>
                  <a:srgbClr val="0000FF"/>
                </a:solidFill>
              </a:rPr>
              <a:t>transistor distortion</a:t>
            </a:r>
            <a:r>
              <a:rPr lang="en-US" sz="2400" dirty="0"/>
              <a:t> (hard or soft)</a:t>
            </a:r>
          </a:p>
          <a:p>
            <a:pPr marL="803561" lvl="1" eaLnBrk="1" hangingPunct="1"/>
            <a:r>
              <a:rPr lang="en-US" sz="2400" dirty="0"/>
              <a:t>original information about what input wave used to be not lost, just compressed</a:t>
            </a:r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r>
              <a:rPr lang="en-US" sz="2400" dirty="0"/>
              <a:t>Form of soft clipping, with two major differences:</a:t>
            </a:r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r>
              <a:rPr lang="en-US" sz="2400" dirty="0"/>
              <a:t>Sound examples: clean and tube-like distortion</a:t>
            </a:r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r>
              <a:rPr lang="en-US" sz="2400" dirty="0"/>
              <a:t>Simulating a real tube amplifier is hard!</a:t>
            </a:r>
          </a:p>
          <a:p>
            <a:pPr marL="1071429" lvl="2" eaLnBrk="1" hangingPunct="1"/>
            <a:r>
              <a:rPr lang="en-GB" sz="2000" dirty="0"/>
              <a:t>Most emulations are not perfect replicas</a:t>
            </a:r>
            <a:endParaRPr lang="en-US" sz="2000" dirty="0"/>
          </a:p>
        </p:txBody>
      </p:sp>
      <p:sp>
        <p:nvSpPr>
          <p:cNvPr id="19461" name="Rectangle 4"/>
          <p:cNvSpPr>
            <a:spLocks/>
          </p:cNvSpPr>
          <p:nvPr/>
        </p:nvSpPr>
        <p:spPr bwMode="auto">
          <a:xfrm>
            <a:off x="1044339" y="3675077"/>
            <a:ext cx="2778004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100" dirty="0">
                <a:solidFill>
                  <a:srgbClr val="000000"/>
                </a:solidFill>
                <a:cs typeface="Arial" charset="0"/>
                <a:sym typeface="Arial" charset="0"/>
              </a:rPr>
              <a:t>1. </a:t>
            </a:r>
            <a:r>
              <a:rPr lang="en-US" sz="2100" dirty="0">
                <a:solidFill>
                  <a:srgbClr val="0000FF"/>
                </a:solidFill>
                <a:cs typeface="Arial" charset="0"/>
                <a:sym typeface="Arial" charset="0"/>
              </a:rPr>
              <a:t>More rounded edges</a:t>
            </a:r>
          </a:p>
        </p:txBody>
      </p:sp>
      <p:sp>
        <p:nvSpPr>
          <p:cNvPr id="19463" name="Rectangle 6"/>
          <p:cNvSpPr>
            <a:spLocks/>
          </p:cNvSpPr>
          <p:nvPr/>
        </p:nvSpPr>
        <p:spPr bwMode="auto">
          <a:xfrm>
            <a:off x="1043608" y="4185955"/>
            <a:ext cx="1899110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100" dirty="0">
                <a:solidFill>
                  <a:srgbClr val="000000"/>
                </a:solidFill>
                <a:cs typeface="Arial" charset="0"/>
                <a:sym typeface="Arial" charset="0"/>
              </a:rPr>
              <a:t>2. </a:t>
            </a:r>
            <a:r>
              <a:rPr lang="en-US" sz="2100" dirty="0">
                <a:solidFill>
                  <a:srgbClr val="FF0000"/>
                </a:solidFill>
                <a:cs typeface="Arial" charset="0"/>
                <a:sym typeface="Arial" charset="0"/>
              </a:rPr>
              <a:t>Asymmetrical</a:t>
            </a:r>
          </a:p>
        </p:txBody>
      </p:sp>
      <p:pic>
        <p:nvPicPr>
          <p:cNvPr id="6" name="Picture 8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94671" y="5301208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9960" y="5301208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Spectrum of a single sine wave before and after asymmetric distortion has been applied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26" y="1905000"/>
            <a:ext cx="8722001" cy="3686175"/>
            <a:chOff x="1493627" y="1905000"/>
            <a:chExt cx="5973973" cy="2457450"/>
          </a:xfrm>
        </p:grpSpPr>
        <p:pic>
          <p:nvPicPr>
            <p:cNvPr id="9218" name="Picture 465"/>
            <p:cNvPicPr>
              <a:picLocks noChangeAspect="1" noChangeArrowheads="1"/>
            </p:cNvPicPr>
            <p:nvPr/>
          </p:nvPicPr>
          <p:blipFill>
            <a:blip r:embed="rId2" cstate="print"/>
            <a:srcRect l="9360" r="52716"/>
            <a:stretch>
              <a:fillRect/>
            </a:stretch>
          </p:blipFill>
          <p:spPr bwMode="auto">
            <a:xfrm>
              <a:off x="1493627" y="1905000"/>
              <a:ext cx="3038475" cy="2457450"/>
            </a:xfrm>
            <a:prstGeom prst="rect">
              <a:avLst/>
            </a:prstGeom>
            <a:noFill/>
          </p:spPr>
        </p:pic>
        <p:pic>
          <p:nvPicPr>
            <p:cNvPr id="9217" name="Picture 466"/>
            <p:cNvPicPr>
              <a:picLocks noChangeAspect="1" noChangeArrowheads="1"/>
            </p:cNvPicPr>
            <p:nvPr/>
          </p:nvPicPr>
          <p:blipFill>
            <a:blip r:embed="rId2" cstate="print"/>
            <a:srcRect l="53493" r="8701"/>
            <a:stretch>
              <a:fillRect/>
            </a:stretch>
          </p:blipFill>
          <p:spPr bwMode="auto">
            <a:xfrm>
              <a:off x="4419600" y="1905000"/>
              <a:ext cx="3048000" cy="2457450"/>
            </a:xfrm>
            <a:prstGeom prst="rect">
              <a:avLst/>
            </a:prstGeom>
            <a:noFill/>
          </p:spPr>
        </p:pic>
      </p:grp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5435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4031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Tube distortion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9297" y="803672"/>
            <a:ext cx="9010055" cy="6009680"/>
          </a:xfrm>
        </p:spPr>
        <p:txBody>
          <a:bodyPr anchor="t"/>
          <a:lstStyle/>
          <a:p>
            <a:pPr marL="446424" eaLnBrk="1" hangingPunct="1"/>
            <a:r>
              <a:rPr lang="en-US" dirty="0"/>
              <a:t>Tube distortion produces </a:t>
            </a:r>
            <a:r>
              <a:rPr lang="en-US" dirty="0">
                <a:solidFill>
                  <a:srgbClr val="0000FF"/>
                </a:solidFill>
              </a:rPr>
              <a:t>even harmonics</a:t>
            </a:r>
          </a:p>
          <a:p>
            <a:pPr marL="803561" lvl="1" eaLnBrk="1" hangingPunct="1"/>
            <a:r>
              <a:rPr lang="en-US" dirty="0"/>
              <a:t>Often a combination of even and odd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436" y="1794868"/>
            <a:ext cx="6017494" cy="47238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Rectification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20080"/>
            <a:ext cx="9090423" cy="6093296"/>
          </a:xfrm>
        </p:spPr>
        <p:txBody>
          <a:bodyPr anchor="t"/>
          <a:lstStyle/>
          <a:p>
            <a:pPr marL="446424" eaLnBrk="1" hangingPunct="1"/>
            <a:r>
              <a:rPr lang="en-US" sz="2000" dirty="0"/>
              <a:t>Another form of asymmetrical distortion</a:t>
            </a:r>
          </a:p>
          <a:p>
            <a:pPr marL="803561" lvl="1" eaLnBrk="1" hangingPunct="1"/>
            <a:r>
              <a:rPr lang="en-US" sz="1800" dirty="0">
                <a:solidFill>
                  <a:srgbClr val="0000FF"/>
                </a:solidFill>
              </a:rPr>
              <a:t>Full-wave rectification</a:t>
            </a:r>
            <a:r>
              <a:rPr lang="en-US" sz="1800" dirty="0"/>
              <a:t> flips the negative half of the signal</a:t>
            </a:r>
          </a:p>
          <a:p>
            <a:pPr marL="1071414" lvl="2" eaLnBrk="1" hangingPunct="1"/>
            <a:r>
              <a:rPr lang="en-US" sz="1400" dirty="0"/>
              <a:t>Equivalent to </a:t>
            </a:r>
            <a:r>
              <a:rPr lang="en-US" sz="1400" dirty="0">
                <a:solidFill>
                  <a:srgbClr val="0000FF"/>
                </a:solidFill>
              </a:rPr>
              <a:t>absolute value</a:t>
            </a:r>
            <a:r>
              <a:rPr lang="en-US" sz="1400" dirty="0"/>
              <a:t> function</a:t>
            </a:r>
          </a:p>
          <a:p>
            <a:pPr marL="803561" lvl="1" eaLnBrk="1" hangingPunct="1"/>
            <a:r>
              <a:rPr lang="en-US" sz="1800" dirty="0">
                <a:solidFill>
                  <a:srgbClr val="0000FF"/>
                </a:solidFill>
              </a:rPr>
              <a:t>Half-wave rectification</a:t>
            </a:r>
            <a:r>
              <a:rPr lang="en-US" sz="1800" dirty="0"/>
              <a:t> passes only the positive half</a:t>
            </a:r>
          </a:p>
          <a:p>
            <a:pPr marL="803561" lvl="1" eaLnBrk="1" hangingPunct="1"/>
            <a:r>
              <a:rPr lang="en-US" sz="1800" dirty="0"/>
              <a:t>Both forms produce strong </a:t>
            </a:r>
            <a:r>
              <a:rPr lang="en-US" sz="1800" dirty="0">
                <a:solidFill>
                  <a:srgbClr val="0000FF"/>
                </a:solidFill>
              </a:rPr>
              <a:t>octave harmonic</a:t>
            </a:r>
            <a:r>
              <a:rPr lang="en-US" sz="1800" dirty="0"/>
              <a:t> (2x frequency)</a:t>
            </a:r>
          </a:p>
          <a:p>
            <a:pPr marL="1071414" lvl="2" eaLnBrk="1" hangingPunct="1"/>
            <a:r>
              <a:rPr lang="en-US" sz="1400" dirty="0"/>
              <a:t>Full-wave rectification </a:t>
            </a:r>
            <a:r>
              <a:rPr lang="en-US" sz="1400" dirty="0">
                <a:solidFill>
                  <a:srgbClr val="0000FF"/>
                </a:solidFill>
              </a:rPr>
              <a:t>eliminates the fundamental frequency</a:t>
            </a:r>
          </a:p>
          <a:p>
            <a:pPr marL="803561" lvl="1" eaLnBrk="1" hangingPunct="1"/>
            <a:r>
              <a:rPr lang="en-US" sz="1800" dirty="0"/>
              <a:t>Used in many fuzz pedals: </a:t>
            </a:r>
          </a:p>
          <a:p>
            <a:pPr marL="1071414" lvl="2" eaLnBrk="1" hangingPunct="1"/>
            <a:r>
              <a:rPr lang="en-US" sz="1400" dirty="0" err="1"/>
              <a:t>Tycho</a:t>
            </a:r>
            <a:r>
              <a:rPr lang="en-US" sz="1400" dirty="0"/>
              <a:t> Brahe Octavia, </a:t>
            </a:r>
            <a:r>
              <a:rPr lang="en-US" sz="1400" dirty="0" err="1"/>
              <a:t>UniVox</a:t>
            </a:r>
            <a:r>
              <a:rPr lang="en-US" sz="1400" dirty="0"/>
              <a:t> </a:t>
            </a:r>
            <a:r>
              <a:rPr lang="en-US" sz="1400" dirty="0" err="1"/>
              <a:t>SuperFuzz</a:t>
            </a:r>
            <a:r>
              <a:rPr lang="en-US" sz="1400" dirty="0"/>
              <a:t>, </a:t>
            </a:r>
          </a:p>
          <a:p>
            <a:pPr marL="1071414" lvl="2" eaLnBrk="1" hangingPunct="1"/>
            <a:r>
              <a:rPr lang="en-US" sz="1400" dirty="0"/>
              <a:t>Foxx Fuzz-</a:t>
            </a:r>
            <a:r>
              <a:rPr lang="en-US" sz="1400" dirty="0" err="1"/>
              <a:t>Wah</a:t>
            </a:r>
            <a:r>
              <a:rPr lang="en-US" sz="1400" dirty="0"/>
              <a:t>, and Foxx Tone Machine</a:t>
            </a:r>
          </a:p>
        </p:txBody>
      </p:sp>
      <p:pic>
        <p:nvPicPr>
          <p:cNvPr id="7" name="Picture 463"/>
          <p:cNvPicPr>
            <a:picLocks noChangeAspect="1" noChangeArrowheads="1"/>
          </p:cNvPicPr>
          <p:nvPr/>
        </p:nvPicPr>
        <p:blipFill>
          <a:blip r:embed="rId3" cstate="print"/>
          <a:srcRect l="7837" r="9082" b="2026"/>
          <a:stretch>
            <a:fillRect/>
          </a:stretch>
        </p:blipFill>
        <p:spPr bwMode="auto">
          <a:xfrm>
            <a:off x="1115616" y="3356992"/>
            <a:ext cx="6823897" cy="348158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Rectification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424" eaLnBrk="1" hangingPunct="1"/>
            <a:r>
              <a:rPr lang="en-US" dirty="0"/>
              <a:t>Spectrum shows even harmonics</a:t>
            </a:r>
          </a:p>
          <a:p>
            <a:pPr marL="803561" lvl="1" eaLnBrk="1" hangingPunct="1"/>
            <a:r>
              <a:rPr lang="en-US" dirty="0"/>
              <a:t>Notice component at </a:t>
            </a:r>
            <a:r>
              <a:rPr lang="en-US" dirty="0">
                <a:solidFill>
                  <a:srgbClr val="0000FF"/>
                </a:solidFill>
              </a:rPr>
              <a:t>DC</a:t>
            </a:r>
            <a:r>
              <a:rPr lang="en-US" dirty="0"/>
              <a:t> (f = 0)</a:t>
            </a:r>
          </a:p>
          <a:p>
            <a:pPr marL="803561" lvl="1" eaLnBrk="1" hangingPunct="1"/>
            <a:r>
              <a:rPr lang="en-US" dirty="0">
                <a:solidFill>
                  <a:srgbClr val="0000FF"/>
                </a:solidFill>
              </a:rPr>
              <a:t>Half-wave = full-wave + original</a:t>
            </a:r>
            <a:r>
              <a:rPr lang="en-US" dirty="0"/>
              <a:t> (mathematical identity)</a:t>
            </a:r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>
              <a:spcBef>
                <a:spcPts val="1828"/>
              </a:spcBef>
            </a:pPr>
            <a:r>
              <a:rPr lang="en-US" dirty="0"/>
              <a:t>Sound examples: clean, half-wave, full-wave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0766" y="2536033"/>
            <a:ext cx="4277320" cy="3357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2533" name="Rectangle 4"/>
          <p:cNvSpPr>
            <a:spLocks/>
          </p:cNvSpPr>
          <p:nvPr/>
        </p:nvSpPr>
        <p:spPr bwMode="auto">
          <a:xfrm>
            <a:off x="2300161" y="5945847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2534" name="Rectangle 5"/>
          <p:cNvSpPr>
            <a:spLocks/>
          </p:cNvSpPr>
          <p:nvPr/>
        </p:nvSpPr>
        <p:spPr bwMode="auto">
          <a:xfrm rot="16200000">
            <a:off x="-469061" y="4078985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22535" name="Rectangle 6"/>
          <p:cNvSpPr>
            <a:spLocks/>
          </p:cNvSpPr>
          <p:nvPr/>
        </p:nvSpPr>
        <p:spPr bwMode="auto">
          <a:xfrm>
            <a:off x="1019330" y="2311464"/>
            <a:ext cx="3071354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Spectrum: full wave rectification</a:t>
            </a:r>
          </a:p>
        </p:txBody>
      </p:sp>
      <p:pic>
        <p:nvPicPr>
          <p:cNvPr id="22536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68453" y="2536033"/>
            <a:ext cx="4277320" cy="3357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2537" name="Rectangle 8"/>
          <p:cNvSpPr>
            <a:spLocks/>
          </p:cNvSpPr>
          <p:nvPr/>
        </p:nvSpPr>
        <p:spPr bwMode="auto">
          <a:xfrm>
            <a:off x="7017826" y="5945847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2538" name="Rectangle 9"/>
          <p:cNvSpPr>
            <a:spLocks/>
          </p:cNvSpPr>
          <p:nvPr/>
        </p:nvSpPr>
        <p:spPr bwMode="auto">
          <a:xfrm>
            <a:off x="5518742" y="2311464"/>
            <a:ext cx="3145092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Spectrum: half wave rectification</a:t>
            </a:r>
          </a:p>
        </p:txBody>
      </p:sp>
      <p:pic>
        <p:nvPicPr>
          <p:cNvPr id="28682" name="Picture 10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52744" y="6000752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1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99229" y="6000752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4" name="Picture 12">
            <a:hlinkClick r:id="" action="ppaction://media"/>
          </p:cNvPr>
          <p:cNvPicPr>
            <a:picLocks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45713" y="6000752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9369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6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286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" fill="hold"/>
                                        <p:tgtEl>
                                          <p:spTgt spid="286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682"/>
                </p:tgtEl>
              </p:cMediaNode>
            </p:audio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683"/>
                </p:tgtEl>
              </p:cMediaNode>
            </p:audio>
            <p:audio>
              <p:cMediaNode>
                <p:cTn id="2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68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Intermodulation</a:t>
            </a:r>
            <a:r>
              <a:rPr lang="en-US" dirty="0"/>
              <a:t> distortion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94742"/>
            <a:ext cx="9090423" cy="6063258"/>
          </a:xfrm>
        </p:spPr>
        <p:txBody>
          <a:bodyPr anchor="t"/>
          <a:lstStyle/>
          <a:p>
            <a:pPr marL="446424" eaLnBrk="1" hangingPunct="1"/>
            <a:r>
              <a:rPr lang="en-US" dirty="0"/>
              <a:t>The bane of </a:t>
            </a:r>
            <a:r>
              <a:rPr lang="en-US" dirty="0" err="1"/>
              <a:t>fuzzbox</a:t>
            </a:r>
            <a:r>
              <a:rPr lang="en-US" dirty="0"/>
              <a:t> technology</a:t>
            </a:r>
          </a:p>
          <a:p>
            <a:pPr marL="446424" eaLnBrk="1" hangingPunct="1"/>
            <a:r>
              <a:rPr lang="en-US" dirty="0"/>
              <a:t>Trig. identity:</a:t>
            </a:r>
          </a:p>
          <a:p>
            <a:pPr marL="803561" lvl="1" eaLnBrk="1" hangingPunct="1">
              <a:spcBef>
                <a:spcPts val="2180"/>
              </a:spcBef>
            </a:pPr>
            <a:r>
              <a:rPr lang="en-US" dirty="0">
                <a:solidFill>
                  <a:srgbClr val="0000FF"/>
                </a:solidFill>
              </a:rPr>
              <a:t>Sum and difference frequencies</a:t>
            </a:r>
            <a:r>
              <a:rPr lang="en-US" dirty="0"/>
              <a:t> are products of </a:t>
            </a:r>
            <a:r>
              <a:rPr lang="en-US" dirty="0" err="1">
                <a:solidFill>
                  <a:srgbClr val="0000FF"/>
                </a:solidFill>
              </a:rPr>
              <a:t>intermodulation</a:t>
            </a:r>
            <a:r>
              <a:rPr lang="en-US" dirty="0"/>
              <a:t> between inputs</a:t>
            </a:r>
          </a:p>
          <a:p>
            <a:pPr marL="803561" lvl="1" eaLnBrk="1" hangingPunct="1"/>
            <a:r>
              <a:rPr lang="en-US" dirty="0"/>
              <a:t>When we apply nonlinear distortion, </a:t>
            </a:r>
            <a:r>
              <a:rPr lang="en-US" dirty="0" err="1"/>
              <a:t>intermodulation</a:t>
            </a:r>
            <a:r>
              <a:rPr lang="en-US" dirty="0"/>
              <a:t> products will show up in the spectrum</a:t>
            </a:r>
          </a:p>
          <a:p>
            <a:pPr marL="803561" lvl="1" eaLnBrk="1" hangingPunct="1"/>
            <a:r>
              <a:rPr lang="en-US" dirty="0"/>
              <a:t>If two tones are </a:t>
            </a:r>
            <a:r>
              <a:rPr lang="en-US" dirty="0">
                <a:solidFill>
                  <a:srgbClr val="0000FF"/>
                </a:solidFill>
              </a:rPr>
              <a:t>harmonically-related</a:t>
            </a:r>
            <a:endParaRPr lang="en-US" dirty="0"/>
          </a:p>
          <a:p>
            <a:pPr marL="1071414" lvl="2" eaLnBrk="1" hangingPunct="1"/>
            <a:r>
              <a:rPr lang="en-US" dirty="0" err="1"/>
              <a:t>Intermodulation</a:t>
            </a:r>
            <a:r>
              <a:rPr lang="en-US" dirty="0"/>
              <a:t> products will be harmonically-related as well</a:t>
            </a:r>
          </a:p>
          <a:p>
            <a:pPr marL="803561" lvl="1" eaLnBrk="1" hangingPunct="1"/>
            <a:r>
              <a:rPr lang="en-US" dirty="0"/>
              <a:t>If two tones are not harmonically-related</a:t>
            </a:r>
          </a:p>
          <a:p>
            <a:pPr marL="1071414" lvl="2" eaLnBrk="1" hangingPunct="1"/>
            <a:r>
              <a:rPr lang="en-US" dirty="0" err="1"/>
              <a:t>Intermodulation</a:t>
            </a:r>
            <a:r>
              <a:rPr lang="en-US" dirty="0"/>
              <a:t> produces will be harsh and dissonant</a:t>
            </a:r>
          </a:p>
          <a:p>
            <a:pPr marL="1071414" lvl="2" eaLnBrk="1" hangingPunct="1"/>
            <a:r>
              <a:rPr lang="en-US" dirty="0"/>
              <a:t>Exact guitar tuning is </a:t>
            </a:r>
            <a:r>
              <a:rPr lang="en-US" dirty="0">
                <a:latin typeface="Arial Italic" charset="0"/>
                <a:cs typeface="Arial Italic" charset="0"/>
                <a:sym typeface="Arial Italic" charset="0"/>
              </a:rPr>
              <a:t>especially </a:t>
            </a:r>
            <a:r>
              <a:rPr lang="en-US" dirty="0"/>
              <a:t>important when using distortion!</a:t>
            </a:r>
          </a:p>
          <a:p>
            <a:pPr marL="803561" lvl="1" eaLnBrk="1" hangingPunct="1"/>
            <a:r>
              <a:rPr lang="en-US" dirty="0"/>
              <a:t>Goal: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harmonic distortion</a:t>
            </a:r>
            <a:r>
              <a:rPr lang="en-US" dirty="0"/>
              <a:t>, </a:t>
            </a:r>
            <a:r>
              <a:rPr lang="en-US" dirty="0" err="1"/>
              <a:t>minimise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intermodulation</a:t>
            </a:r>
            <a:r>
              <a:rPr lang="en-US" dirty="0">
                <a:solidFill>
                  <a:srgbClr val="0000FF"/>
                </a:solidFill>
              </a:rPr>
              <a:t> distortion</a:t>
            </a:r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360" y="1160859"/>
            <a:ext cx="6161484" cy="7768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Grunge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 descr="http://media.tumblr.com/tumblr_lqhnanDvPP1qc2pf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6294404" cy="5400600"/>
          </a:xfrm>
          <a:prstGeom prst="rect">
            <a:avLst/>
          </a:prstGeom>
          <a:noFill/>
        </p:spPr>
      </p:pic>
      <p:pic>
        <p:nvPicPr>
          <p:cNvPr id="70660" name="Picture 4" descr="http://img2.tapuz.co.il/forums/1_1456830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0986" y="2492897"/>
            <a:ext cx="2853014" cy="3296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8339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S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pectrum of two sinusoids before and after distortion applied</a:t>
            </a:r>
          </a:p>
        </p:txBody>
      </p:sp>
      <p:pic>
        <p:nvPicPr>
          <p:cNvPr id="7170" name="Picture 476"/>
          <p:cNvPicPr>
            <a:picLocks noChangeAspect="1" noChangeArrowheads="1"/>
          </p:cNvPicPr>
          <p:nvPr/>
        </p:nvPicPr>
        <p:blipFill>
          <a:blip r:embed="rId2" cstate="print"/>
          <a:srcRect l="8403" r="51700"/>
          <a:stretch>
            <a:fillRect/>
          </a:stretch>
        </p:blipFill>
        <p:spPr bwMode="auto">
          <a:xfrm>
            <a:off x="1933575" y="1143000"/>
            <a:ext cx="4848225" cy="2743200"/>
          </a:xfrm>
          <a:prstGeom prst="rect">
            <a:avLst/>
          </a:prstGeom>
          <a:noFill/>
        </p:spPr>
      </p:pic>
      <p:pic>
        <p:nvPicPr>
          <p:cNvPr id="7169" name="Picture 477"/>
          <p:cNvPicPr>
            <a:picLocks noChangeAspect="1" noChangeArrowheads="1"/>
          </p:cNvPicPr>
          <p:nvPr/>
        </p:nvPicPr>
        <p:blipFill>
          <a:blip r:embed="rId2" cstate="print"/>
          <a:srcRect l="52357" r="8014"/>
          <a:stretch>
            <a:fillRect/>
          </a:stretch>
        </p:blipFill>
        <p:spPr bwMode="auto">
          <a:xfrm>
            <a:off x="1933575" y="4114800"/>
            <a:ext cx="4781550" cy="2743200"/>
          </a:xfrm>
          <a:prstGeom prst="rect">
            <a:avLst/>
          </a:prstGeom>
          <a:noFill/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3200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7901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Aliasing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2508" y="794742"/>
            <a:ext cx="9010055" cy="6009680"/>
          </a:xfrm>
        </p:spPr>
        <p:txBody>
          <a:bodyPr anchor="t"/>
          <a:lstStyle/>
          <a:p>
            <a:pPr marL="446424" eaLnBrk="1" hangingPunct="1"/>
            <a:r>
              <a:rPr lang="en-US" dirty="0"/>
              <a:t>Products of distortion are </a:t>
            </a:r>
            <a:r>
              <a:rPr lang="en-US" dirty="0">
                <a:solidFill>
                  <a:srgbClr val="0000FF"/>
                </a:solidFill>
              </a:rPr>
              <a:t>not band-limited</a:t>
            </a:r>
          </a:p>
          <a:p>
            <a:pPr marL="803561" lvl="1" eaLnBrk="1" hangingPunct="1"/>
            <a:r>
              <a:rPr lang="en-US" dirty="0"/>
              <a:t>Harmonics that exceed </a:t>
            </a:r>
            <a:r>
              <a:rPr lang="en-US" dirty="0" err="1"/>
              <a:t>Nyquist</a:t>
            </a:r>
            <a:r>
              <a:rPr lang="en-US" dirty="0"/>
              <a:t> frequency are folded back into spectrum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65" y="2402087"/>
            <a:ext cx="5127873" cy="40808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4581" name="Rectangle 4"/>
          <p:cNvSpPr>
            <a:spLocks/>
          </p:cNvSpPr>
          <p:nvPr/>
        </p:nvSpPr>
        <p:spPr bwMode="auto">
          <a:xfrm>
            <a:off x="3952154" y="6535206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4582" name="Rectangle 5"/>
          <p:cNvSpPr>
            <a:spLocks/>
          </p:cNvSpPr>
          <p:nvPr/>
        </p:nvSpPr>
        <p:spPr bwMode="auto">
          <a:xfrm rot="16200000">
            <a:off x="700728" y="4311714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24583" name="Rectangle 6"/>
          <p:cNvSpPr>
            <a:spLocks/>
          </p:cNvSpPr>
          <p:nvPr/>
        </p:nvSpPr>
        <p:spPr bwMode="auto">
          <a:xfrm>
            <a:off x="2217834" y="2204308"/>
            <a:ext cx="431207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Exponential (soft clipping) distortion: aliasing</a:t>
            </a:r>
          </a:p>
        </p:txBody>
      </p:sp>
      <p:sp>
        <p:nvSpPr>
          <p:cNvPr id="24584" name="Rectangle 7"/>
          <p:cNvSpPr>
            <a:spLocks/>
          </p:cNvSpPr>
          <p:nvPr/>
        </p:nvSpPr>
        <p:spPr bwMode="auto">
          <a:xfrm>
            <a:off x="6977435" y="4125516"/>
            <a:ext cx="1866305" cy="6340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2000" dirty="0">
                <a:solidFill>
                  <a:srgbClr val="0000FF"/>
                </a:solidFill>
                <a:cs typeface="Arial" charset="0"/>
                <a:sym typeface="Arial" charset="0"/>
              </a:rPr>
              <a:t>8192-point FFT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(4096 = </a:t>
            </a:r>
            <a:r>
              <a:rPr lang="en-US" sz="2000" dirty="0" err="1">
                <a:solidFill>
                  <a:srgbClr val="000000"/>
                </a:solidFill>
                <a:cs typeface="Arial" charset="0"/>
                <a:sym typeface="Arial" charset="0"/>
              </a:rPr>
              <a:t>f</a:t>
            </a:r>
            <a:r>
              <a:rPr lang="en-US" sz="2000" baseline="-6000" dirty="0" err="1">
                <a:solidFill>
                  <a:srgbClr val="000000"/>
                </a:solidFill>
                <a:cs typeface="Arial" charset="0"/>
                <a:sym typeface="Arial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/2)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Aliasing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424" eaLnBrk="1" hangingPunct="1"/>
            <a:r>
              <a:rPr lang="en-US" dirty="0"/>
              <a:t>One possible solution</a:t>
            </a:r>
          </a:p>
          <a:p>
            <a:pPr marL="803561" lvl="1" eaLnBrk="1" hangingPunct="1"/>
            <a:r>
              <a:rPr lang="en-US" dirty="0"/>
              <a:t>Operate at </a:t>
            </a:r>
            <a:r>
              <a:rPr lang="en-US" dirty="0">
                <a:solidFill>
                  <a:srgbClr val="0000FF"/>
                </a:solidFill>
              </a:rPr>
              <a:t>higher sampling rate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filter</a:t>
            </a:r>
            <a:r>
              <a:rPr lang="en-US" dirty="0"/>
              <a:t> &amp; </a:t>
            </a:r>
            <a:r>
              <a:rPr lang="en-US" dirty="0" err="1">
                <a:solidFill>
                  <a:srgbClr val="0000FF"/>
                </a:solidFill>
              </a:rPr>
              <a:t>downsample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047" y="2134197"/>
            <a:ext cx="3926830" cy="3125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9" y="2134197"/>
            <a:ext cx="3926830" cy="3125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5606" name="Rectangle 5"/>
          <p:cNvSpPr>
            <a:spLocks/>
          </p:cNvSpPr>
          <p:nvPr/>
        </p:nvSpPr>
        <p:spPr bwMode="auto">
          <a:xfrm>
            <a:off x="2291232" y="5311839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5607" name="Rectangle 6"/>
          <p:cNvSpPr>
            <a:spLocks/>
          </p:cNvSpPr>
          <p:nvPr/>
        </p:nvSpPr>
        <p:spPr bwMode="auto">
          <a:xfrm rot="16200000">
            <a:off x="-477991" y="3507485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25608" name="Rectangle 7"/>
          <p:cNvSpPr>
            <a:spLocks/>
          </p:cNvSpPr>
          <p:nvPr/>
        </p:nvSpPr>
        <p:spPr bwMode="auto">
          <a:xfrm>
            <a:off x="625095" y="1891769"/>
            <a:ext cx="342561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Same distortion at 4x sampling rate</a:t>
            </a:r>
          </a:p>
        </p:txBody>
      </p:sp>
      <p:sp>
        <p:nvSpPr>
          <p:cNvPr id="25609" name="Rectangle 8"/>
          <p:cNvSpPr>
            <a:spLocks/>
          </p:cNvSpPr>
          <p:nvPr/>
        </p:nvSpPr>
        <p:spPr bwMode="auto">
          <a:xfrm>
            <a:off x="4898930" y="1891770"/>
            <a:ext cx="356988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Original frequency range (now 0-f</a:t>
            </a:r>
            <a:r>
              <a:rPr lang="en-US" sz="1700" baseline="-6000" dirty="0">
                <a:solidFill>
                  <a:srgbClr val="000000"/>
                </a:solidFill>
                <a:cs typeface="Arial" charset="0"/>
                <a:sym typeface="Arial" charset="0"/>
              </a:rPr>
              <a:t>s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/8)</a:t>
            </a:r>
          </a:p>
        </p:txBody>
      </p:sp>
      <p:sp>
        <p:nvSpPr>
          <p:cNvPr id="25610" name="Rectangle 9"/>
          <p:cNvSpPr>
            <a:spLocks/>
          </p:cNvSpPr>
          <p:nvPr/>
        </p:nvSpPr>
        <p:spPr bwMode="auto">
          <a:xfrm>
            <a:off x="6437397" y="5311839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 spectrum with aliasing due to distortion, and output spectrum after oversampling,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lowpass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filtering and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downsampling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5122" name="Picture 478"/>
          <p:cNvPicPr>
            <a:picLocks noChangeAspect="1" noChangeArrowheads="1"/>
          </p:cNvPicPr>
          <p:nvPr/>
        </p:nvPicPr>
        <p:blipFill>
          <a:blip r:embed="rId2" cstate="print"/>
          <a:srcRect l="9569" t="1044" r="52776" b="4176"/>
          <a:stretch>
            <a:fillRect/>
          </a:stretch>
        </p:blipFill>
        <p:spPr bwMode="auto">
          <a:xfrm>
            <a:off x="179512" y="720000"/>
            <a:ext cx="4238793" cy="6104676"/>
          </a:xfrm>
          <a:prstGeom prst="rect">
            <a:avLst/>
          </a:prstGeom>
          <a:noFill/>
        </p:spPr>
      </p:pic>
      <p:pic>
        <p:nvPicPr>
          <p:cNvPr id="5121" name="Picture 479"/>
          <p:cNvPicPr>
            <a:picLocks noChangeAspect="1" noChangeArrowheads="1"/>
          </p:cNvPicPr>
          <p:nvPr/>
        </p:nvPicPr>
        <p:blipFill>
          <a:blip r:embed="rId2" cstate="print"/>
          <a:srcRect l="53642" t="1044" r="8791" b="4176"/>
          <a:stretch>
            <a:fillRect/>
          </a:stretch>
        </p:blipFill>
        <p:spPr bwMode="auto">
          <a:xfrm>
            <a:off x="4696837" y="720000"/>
            <a:ext cx="4228887" cy="6104676"/>
          </a:xfrm>
          <a:prstGeom prst="rect">
            <a:avLst/>
          </a:prstGeom>
          <a:noFill/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2965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Memory and analogue simulation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5353" eaLnBrk="1" hangingPunct="1"/>
            <a:r>
              <a:rPr lang="en-US" dirty="0"/>
              <a:t>Nonlinearities discussed earlier are </a:t>
            </a:r>
            <a:r>
              <a:rPr lang="en-US" dirty="0" err="1">
                <a:solidFill>
                  <a:srgbClr val="0000FF"/>
                </a:solidFill>
              </a:rPr>
              <a:t>memoryless</a:t>
            </a:r>
            <a:endParaRPr lang="en-US" dirty="0"/>
          </a:p>
          <a:p>
            <a:pPr marL="802527" lvl="1" eaLnBrk="1" hangingPunct="1"/>
            <a:r>
              <a:rPr lang="en-US" dirty="0"/>
              <a:t>Current output depends </a:t>
            </a:r>
            <a:r>
              <a:rPr lang="en-US" dirty="0">
                <a:solidFill>
                  <a:srgbClr val="0000FF"/>
                </a:solidFill>
              </a:rPr>
              <a:t>only</a:t>
            </a:r>
            <a:r>
              <a:rPr lang="en-US" dirty="0"/>
              <a:t> on current input</a:t>
            </a:r>
          </a:p>
          <a:p>
            <a:pPr marL="802527" lvl="1" eaLnBrk="1" hangingPunct="1"/>
            <a:r>
              <a:rPr lang="en-US" dirty="0"/>
              <a:t>Real fuzz boxes don’t work this way</a:t>
            </a:r>
          </a:p>
          <a:p>
            <a:pPr marL="802527" lvl="1" eaLnBrk="1" hangingPunct="1">
              <a:buNone/>
            </a:pPr>
            <a:endParaRPr lang="en-US" dirty="0"/>
          </a:p>
          <a:p>
            <a:pPr marL="445353" eaLnBrk="1" hangingPunct="1"/>
            <a:r>
              <a:rPr lang="en-US" dirty="0"/>
              <a:t>The nonlinearity depends on </a:t>
            </a:r>
            <a:r>
              <a:rPr lang="en-US" dirty="0">
                <a:solidFill>
                  <a:srgbClr val="0000FF"/>
                </a:solidFill>
              </a:rPr>
              <a:t>diodes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RC filter</a:t>
            </a:r>
          </a:p>
          <a:p>
            <a:pPr marL="802527" lvl="1" eaLnBrk="1" hangingPunct="1"/>
            <a:r>
              <a:rPr lang="en-US" dirty="0"/>
              <a:t>RC (</a:t>
            </a:r>
            <a:r>
              <a:rPr lang="en-US" dirty="0" err="1"/>
              <a:t>lowpass</a:t>
            </a:r>
            <a:r>
              <a:rPr lang="en-US" dirty="0"/>
              <a:t>) filter in particular has a memory effect</a:t>
            </a:r>
          </a:p>
          <a:p>
            <a:pPr marL="445353" eaLnBrk="1" hangingPunct="1"/>
            <a:r>
              <a:rPr lang="en-US" sz="2800" dirty="0"/>
              <a:t>Simple approach: </a:t>
            </a:r>
            <a:r>
              <a:rPr lang="en-US" sz="2800" dirty="0" err="1"/>
              <a:t>lowpass</a:t>
            </a:r>
            <a:r>
              <a:rPr lang="en-US" sz="2800" dirty="0"/>
              <a:t> filter, then nonlinearity</a:t>
            </a:r>
          </a:p>
          <a:p>
            <a:pPr marL="802527" lvl="1" eaLnBrk="1" hangingPunct="1"/>
            <a:r>
              <a:rPr lang="en-US" sz="2400" dirty="0"/>
              <a:t>Nonlinearity can be calculated by </a:t>
            </a:r>
            <a:r>
              <a:rPr lang="en-US" sz="2400" dirty="0">
                <a:solidFill>
                  <a:srgbClr val="0000FF"/>
                </a:solidFill>
              </a:rPr>
              <a:t>lookup table</a:t>
            </a:r>
          </a:p>
          <a:p>
            <a:pPr marL="445353" eaLnBrk="1" hangingPunct="1"/>
            <a:r>
              <a:rPr lang="en-US" sz="2800" dirty="0">
                <a:solidFill>
                  <a:srgbClr val="FF0000"/>
                </a:solidFill>
              </a:rPr>
              <a:t>But</a:t>
            </a:r>
            <a:r>
              <a:rPr lang="en-US" sz="2800" dirty="0"/>
              <a:t> the two components aren’t truly independent!</a:t>
            </a:r>
          </a:p>
          <a:p>
            <a:pPr marL="802527" lvl="1" eaLnBrk="1" hangingPunct="1"/>
            <a:r>
              <a:rPr lang="en-US" sz="2100" dirty="0"/>
              <a:t>Current through diode affects the operation of the RC filter.</a:t>
            </a:r>
          </a:p>
          <a:p>
            <a:pPr marL="445371" eaLnBrk="1" hangingPunct="1"/>
            <a:endParaRPr lang="en-US" dirty="0"/>
          </a:p>
        </p:txBody>
      </p:sp>
      <p:sp>
        <p:nvSpPr>
          <p:cNvPr id="6" name="Rectangle 6"/>
          <p:cNvSpPr>
            <a:spLocks/>
          </p:cNvSpPr>
          <p:nvPr/>
        </p:nvSpPr>
        <p:spPr bwMode="auto">
          <a:xfrm>
            <a:off x="251519" y="6093296"/>
            <a:ext cx="8892481" cy="7513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/>
            <a:r>
              <a:rPr lang="en-US" sz="1600" dirty="0">
                <a:solidFill>
                  <a:srgbClr val="7F007F"/>
                </a:solidFill>
                <a:cs typeface="Arial" charset="0"/>
                <a:sym typeface="Arial" charset="0"/>
              </a:rPr>
              <a:t>D. </a:t>
            </a:r>
            <a:r>
              <a:rPr lang="en-US" sz="1600" dirty="0" err="1">
                <a:solidFill>
                  <a:srgbClr val="7F007F"/>
                </a:solidFill>
                <a:cs typeface="Arial" charset="0"/>
                <a:sym typeface="Arial" charset="0"/>
              </a:rPr>
              <a:t>Yeh</a:t>
            </a:r>
            <a:r>
              <a:rPr lang="en-US" sz="1600" dirty="0">
                <a:solidFill>
                  <a:srgbClr val="7F007F"/>
                </a:solidFill>
                <a:cs typeface="Arial" charset="0"/>
                <a:sym typeface="Arial" charset="0"/>
              </a:rPr>
              <a:t>, J. Abel , J. Smith. Simulation of the diode limiter in guitar distortion circuits by numerical solution of ordinary differential equations. </a:t>
            </a:r>
            <a:r>
              <a:rPr lang="en-US" sz="1600" dirty="0">
                <a:solidFill>
                  <a:srgbClr val="7F007F"/>
                </a:solidFill>
                <a:latin typeface="Arial Italic" charset="0"/>
                <a:cs typeface="Arial Italic" charset="0"/>
                <a:sym typeface="Arial Italic" charset="0"/>
              </a:rPr>
              <a:t>Proc. Digital Audio Effects (DAFX) </a:t>
            </a:r>
            <a:r>
              <a:rPr lang="en-US" sz="1600" dirty="0">
                <a:solidFill>
                  <a:srgbClr val="7F007F"/>
                </a:solidFill>
                <a:cs typeface="Arial" charset="0"/>
                <a:sym typeface="Arial" charset="0"/>
              </a:rPr>
              <a:t>2007.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 bldLvl="5" autoUpdateAnimBg="0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Analogue modelling references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45353" eaLnBrk="1" hangingPunct="1"/>
            <a:r>
              <a:rPr lang="en-US" sz="2200" dirty="0"/>
              <a:t>D. </a:t>
            </a:r>
            <a:r>
              <a:rPr lang="en-US" sz="2200" dirty="0" err="1"/>
              <a:t>Yeh</a:t>
            </a:r>
            <a:r>
              <a:rPr lang="en-US" sz="2200" dirty="0"/>
              <a:t>, J. Abel and J. O. Smith. Simulation of the diode limiter in guitar distortion circuits by numerical solution of ordinary differential equations. In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Proc. Digital Audio Effects (DAFX) 2007.</a:t>
            </a:r>
            <a:endParaRPr lang="en-US" sz="2200" dirty="0">
              <a:latin typeface="Arial Italic" charset="0"/>
              <a:sym typeface="Arial Italic" charset="0"/>
            </a:endParaRPr>
          </a:p>
          <a:p>
            <a:pPr marL="445353" eaLnBrk="1" hangingPunct="1"/>
            <a:r>
              <a:rPr lang="en-US" sz="2200" dirty="0"/>
              <a:t>D. </a:t>
            </a:r>
            <a:r>
              <a:rPr lang="en-US" sz="2200" dirty="0" err="1"/>
              <a:t>Yeh</a:t>
            </a:r>
            <a:r>
              <a:rPr lang="en-US" sz="2200" dirty="0"/>
              <a:t>, J. Abel, A. </a:t>
            </a:r>
            <a:r>
              <a:rPr lang="en-US" sz="2200" dirty="0" err="1"/>
              <a:t>Vladimirescu</a:t>
            </a:r>
            <a:r>
              <a:rPr lang="en-US" sz="2200" dirty="0"/>
              <a:t> and J. O. Smith. Numerical methods for simulation of guitar distortion circuits.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Computer Music Journal </a:t>
            </a:r>
            <a:r>
              <a:rPr lang="en-US" sz="2200" dirty="0"/>
              <a:t>32(2), pp. 23-42, 2008.</a:t>
            </a:r>
          </a:p>
          <a:p>
            <a:pPr marL="445353" eaLnBrk="1" hangingPunct="1"/>
            <a:r>
              <a:rPr lang="en-US" sz="2200" dirty="0"/>
              <a:t>J. </a:t>
            </a:r>
            <a:r>
              <a:rPr lang="en-US" sz="2200" dirty="0" err="1"/>
              <a:t>Pakarinen</a:t>
            </a:r>
            <a:r>
              <a:rPr lang="en-US" sz="2200" dirty="0"/>
              <a:t> and D. </a:t>
            </a:r>
            <a:r>
              <a:rPr lang="en-US" sz="2200" dirty="0" err="1"/>
              <a:t>Yeh</a:t>
            </a:r>
            <a:r>
              <a:rPr lang="en-US" sz="2200" dirty="0"/>
              <a:t>. A review of digital techniques for modeling vacuum-tube guitar amplifiers.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Computer Music Journal </a:t>
            </a:r>
            <a:r>
              <a:rPr lang="en-US" sz="2200" dirty="0"/>
              <a:t>33(2), pp. 85-100, 2009.</a:t>
            </a:r>
          </a:p>
          <a:p>
            <a:pPr marL="445353" eaLnBrk="1" hangingPunct="1"/>
            <a:r>
              <a:rPr lang="en-US" sz="2200" dirty="0"/>
              <a:t>J. </a:t>
            </a:r>
            <a:r>
              <a:rPr lang="en-US" sz="2200" dirty="0" err="1"/>
              <a:t>Pakarinen</a:t>
            </a:r>
            <a:r>
              <a:rPr lang="en-US" sz="2200" dirty="0"/>
              <a:t> and M. </a:t>
            </a:r>
            <a:r>
              <a:rPr lang="en-US" sz="2200" dirty="0" err="1"/>
              <a:t>Karjalainen</a:t>
            </a:r>
            <a:r>
              <a:rPr lang="en-US" sz="2200" dirty="0"/>
              <a:t>. Enhanced wave digital triode model for real-time tube amplifier emulation.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IEEE Transactions on Audio, Speech, and Language Processing </a:t>
            </a:r>
            <a:r>
              <a:rPr lang="en-US" sz="2200" dirty="0"/>
              <a:t>18(4), pp. 738-746, 2010.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Distortion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090423" cy="6165304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 err="1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numSamples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   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Indicates how many audio samples to process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*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channelData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Array of audio samples, length </a:t>
            </a:r>
            <a:r>
              <a:rPr lang="en-US" sz="1600" dirty="0" err="1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numSamples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  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Input gain (linear scale), before distortion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 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inputGainDecibels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_;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Gain in decibels, from the user control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 err="1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_;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Index containing the type of distortion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 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Calculate input gain once to save calculations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powf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6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inputGainDecibels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/ </a:t>
            </a:r>
            <a:r>
              <a:rPr lang="en-US" sz="16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20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 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(</a:t>
            </a:r>
            <a:r>
              <a:rPr lang="en-US" sz="1600" dirty="0" err="1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= </a:t>
            </a:r>
            <a:r>
              <a:rPr lang="en-US" sz="16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numSamples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++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in =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channelData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] *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out;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…[SEE NEXT SLIDE]</a:t>
            </a: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Put output back in buffer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channelData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] = out;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}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Distortion code- </a:t>
            </a:r>
            <a:r>
              <a:rPr lang="en-US" sz="3200" dirty="0">
                <a:solidFill>
                  <a:srgbClr val="007400"/>
                </a:solidFill>
                <a:ea typeface="ヒラギノ角ゴ Pro W3"/>
                <a:cs typeface="Times New Roman"/>
              </a:rPr>
              <a:t>Apply distortion based on type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090423" cy="616530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kTypeHardClipping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    float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threshold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threshold) out = threshold;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&lt; -threshold) out = -threshold;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out = in;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kTypeSoftClipping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    float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threshold1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, threshold2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threshold2)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threshold1)</a:t>
            </a:r>
            <a:r>
              <a:rPr lang="en-US" sz="1500" dirty="0">
                <a:solidFill>
                  <a:srgbClr val="000000"/>
                </a:solidFill>
                <a:latin typeface="Lucida Grande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out = 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 * 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*in))/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&lt; -threshold2) out = 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&lt; -threshold1) out = -(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+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 * 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+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*in))/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 in;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kTypeSoftClippingExponential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-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expf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(-in);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  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out = 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+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expf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(in);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kTypeHalfWaveRectifier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    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out = in;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kTypeFullWaveRectifier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out 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fabsf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(in);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13101" y="3009305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Clipping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836712"/>
            <a:ext cx="6372199" cy="5688360"/>
          </a:xfrm>
        </p:spPr>
        <p:txBody>
          <a:bodyPr anchor="t"/>
          <a:lstStyle/>
          <a:p>
            <a:pPr marL="446401"/>
            <a:r>
              <a:rPr lang="en-US" sz="2000" dirty="0"/>
              <a:t>Simplest form of distortion: </a:t>
            </a:r>
            <a:r>
              <a:rPr lang="en-US" sz="2000" dirty="0">
                <a:solidFill>
                  <a:srgbClr val="0000FF"/>
                </a:solidFill>
              </a:rPr>
              <a:t>clip</a:t>
            </a:r>
            <a:r>
              <a:rPr lang="en-US" sz="2000" dirty="0"/>
              <a:t> the waveform</a:t>
            </a:r>
          </a:p>
          <a:p>
            <a:pPr marL="803520" lvl="1"/>
            <a:r>
              <a:rPr lang="en-US" sz="1800" dirty="0"/>
              <a:t>Apply an </a:t>
            </a:r>
            <a:r>
              <a:rPr lang="en-US" sz="1800" dirty="0">
                <a:solidFill>
                  <a:srgbClr val="0000FF"/>
                </a:solidFill>
              </a:rPr>
              <a:t>input gain</a:t>
            </a:r>
            <a:r>
              <a:rPr lang="en-US" sz="1800" dirty="0"/>
              <a:t> and hold the output to a fixed max value</a:t>
            </a:r>
          </a:p>
          <a:p>
            <a:pPr marL="803520" lvl="1"/>
            <a:r>
              <a:rPr lang="en-US" sz="1800" dirty="0"/>
              <a:t>Known as </a:t>
            </a:r>
            <a:r>
              <a:rPr lang="en-US" sz="1800" dirty="0">
                <a:solidFill>
                  <a:srgbClr val="0000FF"/>
                </a:solidFill>
              </a:rPr>
              <a:t>hard clipping</a:t>
            </a:r>
            <a:r>
              <a:rPr lang="en-US" sz="1800" dirty="0"/>
              <a:t> (abrupt transition)</a:t>
            </a:r>
          </a:p>
          <a:p>
            <a:pPr marL="803520" lvl="1"/>
            <a:r>
              <a:rPr lang="en-US" sz="1800" dirty="0"/>
              <a:t>Aggressive, bright sound</a:t>
            </a:r>
          </a:p>
          <a:p>
            <a:pPr marL="803520" lvl="1"/>
            <a:endParaRPr lang="en-US" sz="18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</p:txBody>
      </p:sp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9726" y="3009305"/>
            <a:ext cx="3214688" cy="24846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2" name="Rectangle 5"/>
          <p:cNvSpPr>
            <a:spLocks/>
          </p:cNvSpPr>
          <p:nvPr/>
        </p:nvSpPr>
        <p:spPr bwMode="auto">
          <a:xfrm>
            <a:off x="1994672" y="5588659"/>
            <a:ext cx="48731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Input</a:t>
            </a:r>
          </a:p>
        </p:txBody>
      </p:sp>
      <p:sp>
        <p:nvSpPr>
          <p:cNvPr id="9223" name="Rectangle 6"/>
          <p:cNvSpPr>
            <a:spLocks/>
          </p:cNvSpPr>
          <p:nvPr/>
        </p:nvSpPr>
        <p:spPr bwMode="auto">
          <a:xfrm rot="-5400000">
            <a:off x="163637" y="4115261"/>
            <a:ext cx="6572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9224" name="Rectangle 7"/>
          <p:cNvSpPr>
            <a:spLocks/>
          </p:cNvSpPr>
          <p:nvPr/>
        </p:nvSpPr>
        <p:spPr bwMode="auto">
          <a:xfrm>
            <a:off x="1071566" y="2650792"/>
            <a:ext cx="237718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Transfer function (G = 5)</a:t>
            </a:r>
          </a:p>
        </p:txBody>
      </p:sp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13101" y="3009305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7" name="Rectangle 9"/>
          <p:cNvSpPr>
            <a:spLocks/>
          </p:cNvSpPr>
          <p:nvPr/>
        </p:nvSpPr>
        <p:spPr bwMode="auto">
          <a:xfrm>
            <a:off x="5584616" y="2644374"/>
            <a:ext cx="17777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Example (G = 1.2)</a:t>
            </a:r>
          </a:p>
        </p:txBody>
      </p:sp>
      <p:sp>
        <p:nvSpPr>
          <p:cNvPr id="12298" name="Rectangle 10"/>
          <p:cNvSpPr>
            <a:spLocks/>
          </p:cNvSpPr>
          <p:nvPr/>
        </p:nvSpPr>
        <p:spPr bwMode="auto">
          <a:xfrm>
            <a:off x="6263060" y="5588659"/>
            <a:ext cx="47602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Time</a:t>
            </a:r>
          </a:p>
        </p:txBody>
      </p:sp>
      <p:sp>
        <p:nvSpPr>
          <p:cNvPr id="12300" name="Rectangle 12"/>
          <p:cNvSpPr>
            <a:spLocks/>
          </p:cNvSpPr>
          <p:nvPr/>
        </p:nvSpPr>
        <p:spPr bwMode="auto">
          <a:xfrm rot="16200000">
            <a:off x="4433986" y="4082995"/>
            <a:ext cx="48731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Input</a:t>
            </a:r>
          </a:p>
        </p:txBody>
      </p:sp>
      <p:sp>
        <p:nvSpPr>
          <p:cNvPr id="12301" name="Rectangle 13"/>
          <p:cNvSpPr>
            <a:spLocks/>
          </p:cNvSpPr>
          <p:nvPr/>
        </p:nvSpPr>
        <p:spPr bwMode="auto">
          <a:xfrm>
            <a:off x="5635246" y="2617949"/>
            <a:ext cx="1716817" cy="26161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Example (G = 5)  </a:t>
            </a:r>
          </a:p>
        </p:txBody>
      </p:sp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813101" y="3009305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9" name="Rectangle 11"/>
          <p:cNvSpPr>
            <a:spLocks/>
          </p:cNvSpPr>
          <p:nvPr/>
        </p:nvSpPr>
        <p:spPr bwMode="auto">
          <a:xfrm rot="-5400000">
            <a:off x="4309244" y="4114703"/>
            <a:ext cx="657231" cy="26161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3009" name="Object 1"/>
          <p:cNvGraphicFramePr>
            <a:graphicFrameLocks/>
          </p:cNvGraphicFramePr>
          <p:nvPr/>
        </p:nvGraphicFramePr>
        <p:xfrm>
          <a:off x="6095875" y="836712"/>
          <a:ext cx="28686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15" imgW="1435100" imgH="647700" progId="Equation.DSMT4">
                  <p:embed/>
                </p:oleObj>
              </mc:Choice>
              <mc:Fallback>
                <p:oleObj name="Equation" r:id="rId15" imgW="1435100" imgH="647700" progId="Equation.DSMT4">
                  <p:embed/>
                  <p:pic>
                    <p:nvPicPr>
                      <p:cNvPr id="43009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875" y="836712"/>
                        <a:ext cx="2868613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6045833"/>
            <a:ext cx="65556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3520" lvl="1" indent="-285707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Sound examples: original, G = 10, G = 100</a:t>
            </a:r>
          </a:p>
          <a:p>
            <a:pPr marL="803520" lvl="1" indent="-285707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Music example: Beatles </a:t>
            </a:r>
            <a:r>
              <a:rPr lang="en-US" sz="2000" kern="0" dirty="0">
                <a:solidFill>
                  <a:srgbClr val="000000"/>
                </a:solidFill>
                <a:latin typeface="Arial Italic" charset="0"/>
                <a:cs typeface="Arial Italic" charset="0"/>
                <a:sym typeface="Arial Italic" charset="0"/>
              </a:rPr>
              <a:t>Revolution</a:t>
            </a:r>
            <a:endParaRPr lang="en-US" sz="2000" kern="0" dirty="0">
              <a:solidFill>
                <a:srgbClr val="000000"/>
              </a:solidFill>
              <a:latin typeface="Arial Italic" charset="0"/>
              <a:sym typeface="Arial Italic" charset="0"/>
            </a:endParaRPr>
          </a:p>
        </p:txBody>
      </p:sp>
      <p:pic>
        <p:nvPicPr>
          <p:cNvPr id="20" name="Picture 15">
            <a:hlinkClick r:id="" action="ppaction://media"/>
          </p:cNvPr>
          <p:cNvPicPr>
            <a:picLocks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424878" y="5960534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6">
            <a:hlinkClick r:id="" action="ppaction://media"/>
          </p:cNvPr>
          <p:cNvPicPr>
            <a:picLocks noChangeAspect="1" noChangeArrowheads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03534" y="5960534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7">
            <a:hlinkClick r:id="" action="ppaction://media"/>
          </p:cNvPr>
          <p:cNvPicPr>
            <a:picLocks noChangeAspect="1" noChangeArrowheads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64331" y="5960534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8">
            <a:hlinkClick r:id="" action="ppaction://media"/>
          </p:cNvPr>
          <p:cNvPicPr>
            <a:picLocks noChangeAspect="1" noChangeArrowheads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736508" y="6384730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5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>
                <p:cTn id="5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>
                <p:cTn id="6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>
                <p:cTn id="6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2297" grpId="0" autoUpdateAnimBg="0"/>
      <p:bldP spid="12298" grpId="0" autoUpdateAnimBg="0"/>
      <p:bldP spid="12300" grpId="0" autoUpdateAnimBg="0"/>
      <p:bldP spid="12301" grpId="0" animBg="1" autoUpdateAnimBg="0"/>
      <p:bldP spid="12299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6"/>
          <p:cNvSpPr>
            <a:spLocks noChangeShapeType="1"/>
          </p:cNvSpPr>
          <p:nvPr/>
        </p:nvSpPr>
        <p:spPr bwMode="auto">
          <a:xfrm flipH="1" flipV="1">
            <a:off x="1547664" y="2348880"/>
            <a:ext cx="1728192" cy="72008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Soft clipping (overdrive)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764704"/>
            <a:ext cx="8964613" cy="5904384"/>
          </a:xfrm>
        </p:spPr>
        <p:txBody>
          <a:bodyPr anchor="t"/>
          <a:lstStyle/>
          <a:p>
            <a:pPr marL="446401"/>
            <a:r>
              <a:rPr lang="en-US" sz="2800" dirty="0"/>
              <a:t>Most analogue systems have</a:t>
            </a:r>
            <a:r>
              <a:rPr lang="en-US" sz="2800" dirty="0">
                <a:solidFill>
                  <a:srgbClr val="0000FF"/>
                </a:solidFill>
              </a:rPr>
              <a:t> smooth transition </a:t>
            </a:r>
            <a:r>
              <a:rPr lang="en-US" sz="2800" dirty="0"/>
              <a:t>from linear to nonlinear</a:t>
            </a:r>
          </a:p>
          <a:p>
            <a:pPr marL="803520" lvl="1"/>
            <a:r>
              <a:rPr lang="en-US" sz="2400" dirty="0"/>
              <a:t>Rounded tops of waveforms known as </a:t>
            </a:r>
            <a:r>
              <a:rPr lang="en-US" sz="2400" dirty="0">
                <a:solidFill>
                  <a:srgbClr val="0000FF"/>
                </a:solidFill>
              </a:rPr>
              <a:t>soft clipping</a:t>
            </a:r>
          </a:p>
        </p:txBody>
      </p:sp>
      <p:sp>
        <p:nvSpPr>
          <p:cNvPr id="10246" name="Rectangle 5"/>
          <p:cNvSpPr>
            <a:spLocks/>
          </p:cNvSpPr>
          <p:nvPr/>
        </p:nvSpPr>
        <p:spPr bwMode="auto">
          <a:xfrm>
            <a:off x="0" y="2204864"/>
            <a:ext cx="1500411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cs typeface="Arial" charset="0"/>
                <a:sym typeface="Arial" charset="0"/>
              </a:rPr>
              <a:t>Notice: G = 2</a:t>
            </a:r>
          </a:p>
        </p:txBody>
      </p:sp>
      <p:pic>
        <p:nvPicPr>
          <p:cNvPr id="8" name="Picture 7"/>
          <p:cNvPicPr/>
          <p:nvPr/>
        </p:nvPicPr>
        <p:blipFill>
          <a:blip r:embed="rId4" cstate="print"/>
          <a:srcRect t="6036" b="2013"/>
          <a:stretch>
            <a:fillRect/>
          </a:stretch>
        </p:blipFill>
        <p:spPr bwMode="auto">
          <a:xfrm>
            <a:off x="3630488" y="3197304"/>
            <a:ext cx="5334000" cy="368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0" y="4581128"/>
            <a:ext cx="3707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Characteristic input/output curve for a quadratic distortion.</a:t>
            </a:r>
            <a:endParaRPr lang="en-US" dirty="0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1985" name="Object 1"/>
          <p:cNvGraphicFramePr>
            <a:graphicFrameLocks noChangeAspect="1"/>
          </p:cNvGraphicFramePr>
          <p:nvPr/>
        </p:nvGraphicFramePr>
        <p:xfrm>
          <a:off x="1973758" y="2205038"/>
          <a:ext cx="3462338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5" imgW="2247900" imgH="647700" progId="Equation.DSMT4">
                  <p:embed/>
                </p:oleObj>
              </mc:Choice>
              <mc:Fallback>
                <p:oleObj name="Equation" r:id="rId5" imgW="2247900" imgH="647700" progId="Equation.DSMT4">
                  <p:embed/>
                  <p:pic>
                    <p:nvPicPr>
                      <p:cNvPr id="4198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758" y="2205038"/>
                        <a:ext cx="3462338" cy="97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Effect of soft clipping on a decaying sinusoid</a:t>
            </a:r>
          </a:p>
        </p:txBody>
      </p:sp>
      <p:pic>
        <p:nvPicPr>
          <p:cNvPr id="4098" name="Picture 480"/>
          <p:cNvPicPr>
            <a:picLocks noChangeAspect="1" noChangeArrowheads="1"/>
          </p:cNvPicPr>
          <p:nvPr/>
        </p:nvPicPr>
        <p:blipFill>
          <a:blip r:embed="rId2" cstate="print"/>
          <a:srcRect l="7851" r="52728" b="3525"/>
          <a:stretch>
            <a:fillRect/>
          </a:stretch>
        </p:blipFill>
        <p:spPr bwMode="auto">
          <a:xfrm>
            <a:off x="0" y="1766930"/>
            <a:ext cx="4456132" cy="5091070"/>
          </a:xfrm>
          <a:prstGeom prst="rect">
            <a:avLst/>
          </a:prstGeom>
          <a:noFill/>
        </p:spPr>
      </p:pic>
      <p:pic>
        <p:nvPicPr>
          <p:cNvPr id="4097" name="Picture 481"/>
          <p:cNvPicPr>
            <a:picLocks noChangeAspect="1" noChangeArrowheads="1"/>
          </p:cNvPicPr>
          <p:nvPr/>
        </p:nvPicPr>
        <p:blipFill>
          <a:blip r:embed="rId2" cstate="print"/>
          <a:srcRect l="52000" r="8884" b="3529"/>
          <a:stretch>
            <a:fillRect/>
          </a:stretch>
        </p:blipFill>
        <p:spPr bwMode="auto">
          <a:xfrm>
            <a:off x="4722345" y="1767141"/>
            <a:ext cx="4421655" cy="5090859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 clipping of a sine wave with four different input gains.</a:t>
            </a: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4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752600"/>
            <a:ext cx="7535064" cy="411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of hard and soft clipping.</a:t>
            </a: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289" name="Picture 45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49" y="1349929"/>
            <a:ext cx="9000451" cy="5508071"/>
          </a:xfrm>
          <a:prstGeom prst="rect">
            <a:avLst/>
          </a:prstGeom>
          <a:noFill/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4273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S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pectrum after distortion has been applied for sinusoidal input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3" name="Picture 467"/>
          <p:cNvPicPr>
            <a:picLocks noChangeAspect="1" noChangeArrowheads="1"/>
          </p:cNvPicPr>
          <p:nvPr/>
        </p:nvPicPr>
        <p:blipFill>
          <a:blip r:embed="rId2" cstate="print"/>
          <a:srcRect l="8054" r="7533"/>
          <a:stretch>
            <a:fillRect/>
          </a:stretch>
        </p:blipFill>
        <p:spPr bwMode="auto">
          <a:xfrm>
            <a:off x="0" y="1828800"/>
            <a:ext cx="9107402" cy="3312457"/>
          </a:xfrm>
          <a:prstGeom prst="rect">
            <a:avLst/>
          </a:prstGeom>
          <a:noFill/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2749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1" y="5334000"/>
            <a:ext cx="8953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Varying distortion level, soft clipping 				 soft and hard clipping </a:t>
            </a:r>
          </a:p>
        </p:txBody>
      </p:sp>
    </p:spTree>
    <p:extLst>
      <p:ext uri="{BB962C8B-B14F-4D97-AF65-F5344CB8AC3E}">
        <p14:creationId xmlns:p14="http://schemas.microsoft.com/office/powerpoint/2010/main" val="174708795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2035</Words>
  <Application>Microsoft Office PowerPoint</Application>
  <PresentationFormat>On-screen Show (4:3)</PresentationFormat>
  <Paragraphs>341</Paragraphs>
  <Slides>37</Slides>
  <Notes>6</Notes>
  <HiddenSlides>3</HiddenSlides>
  <MMClips>11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Arial Italic</vt:lpstr>
      <vt:lpstr>Courier New</vt:lpstr>
      <vt:lpstr>Gill Sans</vt:lpstr>
      <vt:lpstr>Lucida Grande</vt:lpstr>
      <vt:lpstr>Times New Roman</vt:lpstr>
      <vt:lpstr>Wingdings</vt:lpstr>
      <vt:lpstr>Default Design</vt:lpstr>
      <vt:lpstr>Title &amp; Bullets</vt:lpstr>
      <vt:lpstr>1_Title &amp; Bullets</vt:lpstr>
      <vt:lpstr>Equation</vt:lpstr>
      <vt:lpstr>Overdrive, Distortion and Fuzz</vt:lpstr>
      <vt:lpstr>Terminology</vt:lpstr>
      <vt:lpstr>Grunge</vt:lpstr>
      <vt:lpstr>Clipping</vt:lpstr>
      <vt:lpstr>Soft clipping (overdrive)</vt:lpstr>
      <vt:lpstr>Effect of soft clipping on a decaying sinusoid</vt:lpstr>
      <vt:lpstr>Soft clipping of a sine wave with four different input gains.</vt:lpstr>
      <vt:lpstr>Comparison of hard and soft clipping.</vt:lpstr>
      <vt:lpstr>Spectrum after distortion has been applied for sinusoidal input</vt:lpstr>
      <vt:lpstr>Soft clipping</vt:lpstr>
      <vt:lpstr>Distortion in the frequency domain</vt:lpstr>
      <vt:lpstr>Distortion in the frequency domain</vt:lpstr>
      <vt:lpstr>Waveshapers and harmonics</vt:lpstr>
      <vt:lpstr>1. harmonic distortion – first attempt</vt:lpstr>
      <vt:lpstr>1. harmonic distortion – second attempt</vt:lpstr>
      <vt:lpstr>2. inharmonic distortion</vt:lpstr>
      <vt:lpstr>3. Symmetry and harmonics</vt:lpstr>
      <vt:lpstr>3. Symmetry and harmonics</vt:lpstr>
      <vt:lpstr>Waveshapers and harmonics</vt:lpstr>
      <vt:lpstr>Even and odd functions</vt:lpstr>
      <vt:lpstr>Recall the Fourier Series</vt:lpstr>
      <vt:lpstr>And finally…</vt:lpstr>
      <vt:lpstr>Analogue and digital</vt:lpstr>
      <vt:lpstr>Tube distortion</vt:lpstr>
      <vt:lpstr>Spectrum of a single sine wave before and after asymmetric distortion has been applied</vt:lpstr>
      <vt:lpstr>Tube distortion</vt:lpstr>
      <vt:lpstr>Rectification</vt:lpstr>
      <vt:lpstr>Rectification</vt:lpstr>
      <vt:lpstr>Intermodulation distortion</vt:lpstr>
      <vt:lpstr>Spectrum of two sinusoids before and after distortion applied</vt:lpstr>
      <vt:lpstr>Aliasing</vt:lpstr>
      <vt:lpstr>Aliasing</vt:lpstr>
      <vt:lpstr>Output spectrum with aliasing due to distortion, and output spectrum after oversampling, lowpass filtering and downsampling.</vt:lpstr>
      <vt:lpstr>Memory and analogue simulation</vt:lpstr>
      <vt:lpstr>Analogue modelling references</vt:lpstr>
      <vt:lpstr>Distortion code</vt:lpstr>
      <vt:lpstr>Distortion code- Apply distortion based on type</vt:lpstr>
    </vt:vector>
  </TitlesOfParts>
  <Company>QMUL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DAFX</dc:title>
  <dc:creator>josh</dc:creator>
  <cp:lastModifiedBy>Josh Reiss</cp:lastModifiedBy>
  <cp:revision>71</cp:revision>
  <cp:lastPrinted>2015-02-04T10:45:10Z</cp:lastPrinted>
  <dcterms:created xsi:type="dcterms:W3CDTF">2006-01-06T09:45:02Z</dcterms:created>
  <dcterms:modified xsi:type="dcterms:W3CDTF">2020-03-05T13:35:14Z</dcterms:modified>
</cp:coreProperties>
</file>